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1" r:id="rId6"/>
    <p:sldId id="282" r:id="rId7"/>
    <p:sldId id="292" r:id="rId8"/>
    <p:sldId id="262" r:id="rId9"/>
    <p:sldId id="273" r:id="rId10"/>
    <p:sldId id="294" r:id="rId11"/>
    <p:sldId id="288" r:id="rId12"/>
    <p:sldId id="290" r:id="rId13"/>
    <p:sldId id="283" r:id="rId14"/>
    <p:sldId id="264" r:id="rId15"/>
    <p:sldId id="265" r:id="rId16"/>
    <p:sldId id="266" r:id="rId17"/>
    <p:sldId id="267" r:id="rId18"/>
    <p:sldId id="268" r:id="rId19"/>
    <p:sldId id="269" r:id="rId20"/>
    <p:sldId id="278" r:id="rId21"/>
    <p:sldId id="296" r:id="rId22"/>
    <p:sldId id="271" r:id="rId23"/>
    <p:sldId id="272" r:id="rId24"/>
    <p:sldId id="301" r:id="rId25"/>
    <p:sldId id="284" r:id="rId26"/>
    <p:sldId id="286" r:id="rId27"/>
    <p:sldId id="280" r:id="rId28"/>
    <p:sldId id="258" r:id="rId29"/>
  </p:sldIdLst>
  <p:sldSz cx="9144000" cy="6858000" type="screen4x3"/>
  <p:notesSz cx="6797675" cy="9926638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2" autoAdjust="0"/>
  </p:normalViewPr>
  <p:slideViewPr>
    <p:cSldViewPr showGuides="1">
      <p:cViewPr>
        <p:scale>
          <a:sx n="68" d="100"/>
          <a:sy n="68" d="100"/>
        </p:scale>
        <p:origin x="-2880" y="-10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A84D8-2067-4455-9503-491303FC7AA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02D94611-4085-4303-A8F9-F50AE38D8E55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Publicación de la Resolución en la Plataforma de Contratación del Sector Público (PLACSP) y en la web CDTI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20 enero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dirty="0">
            <a:solidFill>
              <a:schemeClr val="tx2">
                <a:lumMod val="75000"/>
              </a:schemeClr>
            </a:solidFill>
          </a:endParaRPr>
        </a:p>
      </dgm:t>
    </dgm:pt>
    <dgm:pt modelId="{E0A4732F-945B-4101-A055-6ABE4E133E57}" type="parTrans" cxnId="{EE11D684-4667-437A-8095-93AF3E54E2FF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7CB6C926-282E-4B9B-B340-2A2B4B8AD8AC}" type="sibTrans" cxnId="{EE11D684-4667-437A-8095-93AF3E54E2FF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FB3F40AA-93B8-424F-9C06-CE01608CD635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Jornada Institucional de presentación de la Consulta Preliminar del Mercado 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del reto  </a:t>
          </a:r>
          <a:r>
            <a:rPr lang="es-ES" sz="2400" b="0" dirty="0" smtClean="0">
              <a:solidFill>
                <a:schemeClr val="tx2">
                  <a:lumMod val="75000"/>
                </a:schemeClr>
              </a:solidFill>
            </a:rPr>
            <a:t>INNOVATRIAL 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30 enero 2020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0" dirty="0">
            <a:solidFill>
              <a:schemeClr val="tx2">
                <a:lumMod val="75000"/>
              </a:schemeClr>
            </a:solidFill>
          </a:endParaRPr>
        </a:p>
      </dgm:t>
    </dgm:pt>
    <dgm:pt modelId="{67F80B1A-D48A-4EEA-B7B9-F4F7772E8E81}" type="parTrans" cxnId="{101062B5-DE1B-4429-A9C2-E7E3C426C981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FBF75E0-466C-42AB-B295-F741D617A53A}" type="sibTrans" cxnId="{101062B5-DE1B-4429-A9C2-E7E3C426C981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9E9D1A9-F002-4D18-A274-55A70C999E7C}">
      <dgm:prSet phldrT="[Tex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Jornada Técnica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7 febrero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dirty="0">
            <a:solidFill>
              <a:schemeClr val="tx2">
                <a:lumMod val="75000"/>
              </a:schemeClr>
            </a:solidFill>
          </a:endParaRPr>
        </a:p>
      </dgm:t>
    </dgm:pt>
    <dgm:pt modelId="{4ABC16FE-78DE-45DE-BCA0-DB3763854A42}" type="parTrans" cxnId="{C2CD682F-05E3-4CEF-BF04-1379894173A4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650D3A90-7D48-4DE6-9330-A90221249216}" type="sibTrans" cxnId="{C2CD682F-05E3-4CEF-BF04-1379894173A4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3221607-124B-48AA-A5F7-6CF1ADB12D74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Cierre Proceso Consulta Preliminar del Mercado, 45 días desde la publicación en PLACSP, 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previsto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4 marzo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37EA400F-E424-4994-96C1-8A968042746C}" type="parTrans" cxnId="{6B3F3F04-EC6F-4732-AB61-7F3D8E4E9476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2914B854-C9BF-4D51-BEA7-0D3F6C24F56B}" type="sibTrans" cxnId="{6B3F3F04-EC6F-4732-AB61-7F3D8E4E9476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3FF9A3F3-B3BB-4EA3-A229-A62BC4B5E542}" type="pres">
      <dgm:prSet presAssocID="{25DA84D8-2067-4455-9503-491303FC7A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D43A1BB-DD6E-4A6C-B85A-FD1E8A800D5D}" type="pres">
      <dgm:prSet presAssocID="{25DA84D8-2067-4455-9503-491303FC7AAB}" presName="dummyMaxCanvas" presStyleCnt="0">
        <dgm:presLayoutVars/>
      </dgm:prSet>
      <dgm:spPr/>
    </dgm:pt>
    <dgm:pt modelId="{0F1CCB01-1D33-40B1-82C3-85F075B3359D}" type="pres">
      <dgm:prSet presAssocID="{25DA84D8-2067-4455-9503-491303FC7AAB}" presName="FourNodes_1" presStyleLbl="node1" presStyleIdx="0" presStyleCnt="4" custScaleX="11281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2885483-82EE-481D-80EC-88B553CCF9F1}" type="pres">
      <dgm:prSet presAssocID="{25DA84D8-2067-4455-9503-491303FC7AAB}" presName="FourNodes_2" presStyleLbl="node1" presStyleIdx="1" presStyleCnt="4" custScaleX="1113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AE5CBD-4BFC-48FB-B9DB-5FB61AA00ACE}" type="pres">
      <dgm:prSet presAssocID="{25DA84D8-2067-4455-9503-491303FC7AAB}" presName="FourNodes_3" presStyleLbl="node1" presStyleIdx="2" presStyleCnt="4" custScaleX="10346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D8357E7-F135-4A57-B7BF-A70FF38C342D}" type="pres">
      <dgm:prSet presAssocID="{25DA84D8-2067-4455-9503-491303FC7AA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2BD1F50-6509-43C3-B4B8-5820D3AFE7FC}" type="pres">
      <dgm:prSet presAssocID="{25DA84D8-2067-4455-9503-491303FC7AA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A2C8B3-D0CE-4D60-B0D5-043ADAB2D021}" type="pres">
      <dgm:prSet presAssocID="{25DA84D8-2067-4455-9503-491303FC7AA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1C50DB-A747-46B4-830E-E058A15CF90E}" type="pres">
      <dgm:prSet presAssocID="{25DA84D8-2067-4455-9503-491303FC7AA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6CA6BB-D251-4CA6-9370-09C89EC4C34E}" type="pres">
      <dgm:prSet presAssocID="{25DA84D8-2067-4455-9503-491303FC7AA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88AB2C1-F4A3-4595-B8F0-F1AC506D9A43}" type="pres">
      <dgm:prSet presAssocID="{25DA84D8-2067-4455-9503-491303FC7AA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F11B6C-D95D-4BDE-B9B9-832B9723C8B5}" type="pres">
      <dgm:prSet presAssocID="{25DA84D8-2067-4455-9503-491303FC7AA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FC9165B-85DA-4A91-BF7D-C4043B08947E}" type="pres">
      <dgm:prSet presAssocID="{25DA84D8-2067-4455-9503-491303FC7AA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44897D1F-59B4-483C-9552-DBD798E4F277}" type="presOf" srcId="{EFBF75E0-466C-42AB-B295-F741D617A53A}" destId="{F7A2C8B3-D0CE-4D60-B0D5-043ADAB2D021}" srcOrd="0" destOrd="0" presId="urn:microsoft.com/office/officeart/2005/8/layout/vProcess5"/>
    <dgm:cxn modelId="{0588E0A2-CC1C-4C55-A1E1-461CEAAC3461}" type="presOf" srcId="{E9E9D1A9-F002-4D18-A274-55A70C999E7C}" destId="{FFF11B6C-D95D-4BDE-B9B9-832B9723C8B5}" srcOrd="1" destOrd="0" presId="urn:microsoft.com/office/officeart/2005/8/layout/vProcess5"/>
    <dgm:cxn modelId="{6B3F3F04-EC6F-4732-AB61-7F3D8E4E9476}" srcId="{25DA84D8-2067-4455-9503-491303FC7AAB}" destId="{E3221607-124B-48AA-A5F7-6CF1ADB12D74}" srcOrd="3" destOrd="0" parTransId="{37EA400F-E424-4994-96C1-8A968042746C}" sibTransId="{2914B854-C9BF-4D51-BEA7-0D3F6C24F56B}"/>
    <dgm:cxn modelId="{101062B5-DE1B-4429-A9C2-E7E3C426C981}" srcId="{25DA84D8-2067-4455-9503-491303FC7AAB}" destId="{FB3F40AA-93B8-424F-9C06-CE01608CD635}" srcOrd="1" destOrd="0" parTransId="{67F80B1A-D48A-4EEA-B7B9-F4F7772E8E81}" sibTransId="{EFBF75E0-466C-42AB-B295-F741D617A53A}"/>
    <dgm:cxn modelId="{2E21C82A-DB99-4F7D-B3BB-595A3A888C4F}" type="presOf" srcId="{E3221607-124B-48AA-A5F7-6CF1ADB12D74}" destId="{BD8357E7-F135-4A57-B7BF-A70FF38C342D}" srcOrd="0" destOrd="0" presId="urn:microsoft.com/office/officeart/2005/8/layout/vProcess5"/>
    <dgm:cxn modelId="{C2CD682F-05E3-4CEF-BF04-1379894173A4}" srcId="{25DA84D8-2067-4455-9503-491303FC7AAB}" destId="{E9E9D1A9-F002-4D18-A274-55A70C999E7C}" srcOrd="2" destOrd="0" parTransId="{4ABC16FE-78DE-45DE-BCA0-DB3763854A42}" sibTransId="{650D3A90-7D48-4DE6-9330-A90221249216}"/>
    <dgm:cxn modelId="{71E9BA3B-730A-409A-B0E8-3A7626418A96}" type="presOf" srcId="{FB3F40AA-93B8-424F-9C06-CE01608CD635}" destId="{52885483-82EE-481D-80EC-88B553CCF9F1}" srcOrd="0" destOrd="0" presId="urn:microsoft.com/office/officeart/2005/8/layout/vProcess5"/>
    <dgm:cxn modelId="{EE11D684-4667-437A-8095-93AF3E54E2FF}" srcId="{25DA84D8-2067-4455-9503-491303FC7AAB}" destId="{02D94611-4085-4303-A8F9-F50AE38D8E55}" srcOrd="0" destOrd="0" parTransId="{E0A4732F-945B-4101-A055-6ABE4E133E57}" sibTransId="{7CB6C926-282E-4B9B-B340-2A2B4B8AD8AC}"/>
    <dgm:cxn modelId="{84BC5645-E494-4E0A-9E39-D334CEBAA5DB}" type="presOf" srcId="{02D94611-4085-4303-A8F9-F50AE38D8E55}" destId="{0F1CCB01-1D33-40B1-82C3-85F075B3359D}" srcOrd="0" destOrd="0" presId="urn:microsoft.com/office/officeart/2005/8/layout/vProcess5"/>
    <dgm:cxn modelId="{EBE8D980-583A-4534-BAA0-66E831BCBD55}" type="presOf" srcId="{E9E9D1A9-F002-4D18-A274-55A70C999E7C}" destId="{1CAE5CBD-4BFC-48FB-B9DB-5FB61AA00ACE}" srcOrd="0" destOrd="0" presId="urn:microsoft.com/office/officeart/2005/8/layout/vProcess5"/>
    <dgm:cxn modelId="{0D588CC1-90F3-471D-B59E-E69DF9519722}" type="presOf" srcId="{7CB6C926-282E-4B9B-B340-2A2B4B8AD8AC}" destId="{32BD1F50-6509-43C3-B4B8-5820D3AFE7FC}" srcOrd="0" destOrd="0" presId="urn:microsoft.com/office/officeart/2005/8/layout/vProcess5"/>
    <dgm:cxn modelId="{0A9C30BE-52F7-4E9A-8D69-FE267DB969E5}" type="presOf" srcId="{02D94611-4085-4303-A8F9-F50AE38D8E55}" destId="{BC6CA6BB-D251-4CA6-9370-09C89EC4C34E}" srcOrd="1" destOrd="0" presId="urn:microsoft.com/office/officeart/2005/8/layout/vProcess5"/>
    <dgm:cxn modelId="{AB06C5BA-B1C5-402A-94D6-3C1A2AA086CE}" type="presOf" srcId="{650D3A90-7D48-4DE6-9330-A90221249216}" destId="{031C50DB-A747-46B4-830E-E058A15CF90E}" srcOrd="0" destOrd="0" presId="urn:microsoft.com/office/officeart/2005/8/layout/vProcess5"/>
    <dgm:cxn modelId="{4EBF88AB-95C5-4CA8-A069-D83A93EEF746}" type="presOf" srcId="{E3221607-124B-48AA-A5F7-6CF1ADB12D74}" destId="{1FC9165B-85DA-4A91-BF7D-C4043B08947E}" srcOrd="1" destOrd="0" presId="urn:microsoft.com/office/officeart/2005/8/layout/vProcess5"/>
    <dgm:cxn modelId="{3A25B447-ACDD-4E08-80B6-7EEB7B3AA004}" type="presOf" srcId="{FB3F40AA-93B8-424F-9C06-CE01608CD635}" destId="{588AB2C1-F4A3-4595-B8F0-F1AC506D9A43}" srcOrd="1" destOrd="0" presId="urn:microsoft.com/office/officeart/2005/8/layout/vProcess5"/>
    <dgm:cxn modelId="{FFA4F9F7-C17A-4662-A924-AF9ECF101C0E}" type="presOf" srcId="{25DA84D8-2067-4455-9503-491303FC7AAB}" destId="{3FF9A3F3-B3BB-4EA3-A229-A62BC4B5E542}" srcOrd="0" destOrd="0" presId="urn:microsoft.com/office/officeart/2005/8/layout/vProcess5"/>
    <dgm:cxn modelId="{025CE935-3696-4C5C-8F9E-82143CDFC75C}" type="presParOf" srcId="{3FF9A3F3-B3BB-4EA3-A229-A62BC4B5E542}" destId="{AD43A1BB-DD6E-4A6C-B85A-FD1E8A800D5D}" srcOrd="0" destOrd="0" presId="urn:microsoft.com/office/officeart/2005/8/layout/vProcess5"/>
    <dgm:cxn modelId="{6C082B96-A001-4ADC-9766-78AACE4888DE}" type="presParOf" srcId="{3FF9A3F3-B3BB-4EA3-A229-A62BC4B5E542}" destId="{0F1CCB01-1D33-40B1-82C3-85F075B3359D}" srcOrd="1" destOrd="0" presId="urn:microsoft.com/office/officeart/2005/8/layout/vProcess5"/>
    <dgm:cxn modelId="{F3D9A9B2-FB3A-4C3D-A67D-13F6C9D075E0}" type="presParOf" srcId="{3FF9A3F3-B3BB-4EA3-A229-A62BC4B5E542}" destId="{52885483-82EE-481D-80EC-88B553CCF9F1}" srcOrd="2" destOrd="0" presId="urn:microsoft.com/office/officeart/2005/8/layout/vProcess5"/>
    <dgm:cxn modelId="{2324498C-2FC3-48C3-BF69-DD241EAEDCA9}" type="presParOf" srcId="{3FF9A3F3-B3BB-4EA3-A229-A62BC4B5E542}" destId="{1CAE5CBD-4BFC-48FB-B9DB-5FB61AA00ACE}" srcOrd="3" destOrd="0" presId="urn:microsoft.com/office/officeart/2005/8/layout/vProcess5"/>
    <dgm:cxn modelId="{08460363-AD14-4A51-AA2F-CCC78AE6D01C}" type="presParOf" srcId="{3FF9A3F3-B3BB-4EA3-A229-A62BC4B5E542}" destId="{BD8357E7-F135-4A57-B7BF-A70FF38C342D}" srcOrd="4" destOrd="0" presId="urn:microsoft.com/office/officeart/2005/8/layout/vProcess5"/>
    <dgm:cxn modelId="{DD4E780A-E8B7-47AB-8EFC-78AD106B16A3}" type="presParOf" srcId="{3FF9A3F3-B3BB-4EA3-A229-A62BC4B5E542}" destId="{32BD1F50-6509-43C3-B4B8-5820D3AFE7FC}" srcOrd="5" destOrd="0" presId="urn:microsoft.com/office/officeart/2005/8/layout/vProcess5"/>
    <dgm:cxn modelId="{E4C3155F-6804-4391-A91A-D66D29DC60A1}" type="presParOf" srcId="{3FF9A3F3-B3BB-4EA3-A229-A62BC4B5E542}" destId="{F7A2C8B3-D0CE-4D60-B0D5-043ADAB2D021}" srcOrd="6" destOrd="0" presId="urn:microsoft.com/office/officeart/2005/8/layout/vProcess5"/>
    <dgm:cxn modelId="{F0F8B559-8743-4B6F-A8BA-175AE852AE7B}" type="presParOf" srcId="{3FF9A3F3-B3BB-4EA3-A229-A62BC4B5E542}" destId="{031C50DB-A747-46B4-830E-E058A15CF90E}" srcOrd="7" destOrd="0" presId="urn:microsoft.com/office/officeart/2005/8/layout/vProcess5"/>
    <dgm:cxn modelId="{A01AE698-8562-4CB4-9A9F-56C12A7C37CC}" type="presParOf" srcId="{3FF9A3F3-B3BB-4EA3-A229-A62BC4B5E542}" destId="{BC6CA6BB-D251-4CA6-9370-09C89EC4C34E}" srcOrd="8" destOrd="0" presId="urn:microsoft.com/office/officeart/2005/8/layout/vProcess5"/>
    <dgm:cxn modelId="{DD179467-4CD3-47C8-ADDB-E2558F7F7F01}" type="presParOf" srcId="{3FF9A3F3-B3BB-4EA3-A229-A62BC4B5E542}" destId="{588AB2C1-F4A3-4595-B8F0-F1AC506D9A43}" srcOrd="9" destOrd="0" presId="urn:microsoft.com/office/officeart/2005/8/layout/vProcess5"/>
    <dgm:cxn modelId="{5D7A4E11-2144-4B8F-AB99-D3BE411DD131}" type="presParOf" srcId="{3FF9A3F3-B3BB-4EA3-A229-A62BC4B5E542}" destId="{FFF11B6C-D95D-4BDE-B9B9-832B9723C8B5}" srcOrd="10" destOrd="0" presId="urn:microsoft.com/office/officeart/2005/8/layout/vProcess5"/>
    <dgm:cxn modelId="{8FAED4EC-77CF-461A-87DB-4D7B4B0AEAA5}" type="presParOf" srcId="{3FF9A3F3-B3BB-4EA3-A229-A62BC4B5E542}" destId="{1FC9165B-85DA-4A91-BF7D-C4043B08947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56331C-6CB9-4C0A-AE8C-338739C3B925}" type="doc">
      <dgm:prSet loTypeId="urn:microsoft.com/office/officeart/2005/8/layout/arrow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6CBDA424-0E41-4EB1-9C01-7806B575D515}">
      <dgm:prSet phldrT="[Texto]"/>
      <dgm:spPr/>
      <dgm:t>
        <a:bodyPr/>
        <a:lstStyle/>
        <a:p>
          <a:r>
            <a:rPr lang="es-ES_tradnl" dirty="0" smtClean="0"/>
            <a:t>No distorsionar la competencia</a:t>
          </a:r>
          <a:endParaRPr lang="es-ES_tradnl" dirty="0"/>
        </a:p>
      </dgm:t>
    </dgm:pt>
    <dgm:pt modelId="{0D780194-142A-40F1-958C-9FD89F73C32E}" type="parTrans" cxnId="{C9FD0419-964B-4FC5-809A-FC2505DFEA20}">
      <dgm:prSet/>
      <dgm:spPr/>
      <dgm:t>
        <a:bodyPr/>
        <a:lstStyle/>
        <a:p>
          <a:endParaRPr lang="es-ES_tradnl"/>
        </a:p>
      </dgm:t>
    </dgm:pt>
    <dgm:pt modelId="{4D6D7D37-D1DC-4FB4-8A2B-770C441FC23C}" type="sibTrans" cxnId="{C9FD0419-964B-4FC5-809A-FC2505DFEA20}">
      <dgm:prSet/>
      <dgm:spPr/>
      <dgm:t>
        <a:bodyPr/>
        <a:lstStyle/>
        <a:p>
          <a:endParaRPr lang="es-ES_tradnl"/>
        </a:p>
      </dgm:t>
    </dgm:pt>
    <dgm:pt modelId="{15D2722B-09D1-4B2F-A193-8272824CDCBB}">
      <dgm:prSet phldrT="[Texto]"/>
      <dgm:spPr/>
      <dgm:t>
        <a:bodyPr/>
        <a:lstStyle/>
        <a:p>
          <a:r>
            <a:rPr lang="es-ES_tradnl" dirty="0" smtClean="0"/>
            <a:t>Garantizar la confidencialidad</a:t>
          </a:r>
          <a:endParaRPr lang="es-ES_tradnl" dirty="0"/>
        </a:p>
      </dgm:t>
    </dgm:pt>
    <dgm:pt modelId="{0770C978-16DA-4024-8D45-B685D56369DC}" type="parTrans" cxnId="{002681C5-398E-4DFA-8427-629F3472A499}">
      <dgm:prSet/>
      <dgm:spPr/>
      <dgm:t>
        <a:bodyPr/>
        <a:lstStyle/>
        <a:p>
          <a:endParaRPr lang="es-ES_tradnl"/>
        </a:p>
      </dgm:t>
    </dgm:pt>
    <dgm:pt modelId="{A5904EC7-2E7C-404E-A147-96C441FC56BD}" type="sibTrans" cxnId="{002681C5-398E-4DFA-8427-629F3472A499}">
      <dgm:prSet/>
      <dgm:spPr/>
      <dgm:t>
        <a:bodyPr/>
        <a:lstStyle/>
        <a:p>
          <a:endParaRPr lang="es-ES_tradnl"/>
        </a:p>
      </dgm:t>
    </dgm:pt>
    <dgm:pt modelId="{3FAEA911-F183-4F8C-A57F-A66F1FDAE688}" type="pres">
      <dgm:prSet presAssocID="{4656331C-6CB9-4C0A-AE8C-338739C3B92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61740A0E-1FBD-43EF-9A54-A28916931283}" type="pres">
      <dgm:prSet presAssocID="{4656331C-6CB9-4C0A-AE8C-338739C3B925}" presName="divider" presStyleLbl="fgShp" presStyleIdx="0" presStyleCnt="1"/>
      <dgm:spPr/>
      <dgm:t>
        <a:bodyPr/>
        <a:lstStyle/>
        <a:p>
          <a:endParaRPr lang="es-ES_tradnl"/>
        </a:p>
      </dgm:t>
    </dgm:pt>
    <dgm:pt modelId="{EE641E32-9C72-4AC2-A964-E1977F061150}" type="pres">
      <dgm:prSet presAssocID="{6CBDA424-0E41-4EB1-9C01-7806B575D515}" presName="downArrow" presStyleLbl="node1" presStyleIdx="0" presStyleCnt="2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_tradnl"/>
        </a:p>
      </dgm:t>
    </dgm:pt>
    <dgm:pt modelId="{2A12FB06-5753-40A4-A6BF-DAEE72AC4F67}" type="pres">
      <dgm:prSet presAssocID="{6CBDA424-0E41-4EB1-9C01-7806B575D515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E0FD83E-E4ED-4B57-BD8C-094AB23AB85B}" type="pres">
      <dgm:prSet presAssocID="{15D2722B-09D1-4B2F-A193-8272824CDCBB}" presName="upArrow" presStyleLbl="node1" presStyleIdx="1" presStyleCnt="2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_tradnl"/>
        </a:p>
      </dgm:t>
    </dgm:pt>
    <dgm:pt modelId="{F669407D-2AD0-4EC1-8469-983C8AAB47DB}" type="pres">
      <dgm:prSet presAssocID="{15D2722B-09D1-4B2F-A193-8272824CDCBB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D0539423-CCD3-4294-B225-699C80651394}" type="presOf" srcId="{4656331C-6CB9-4C0A-AE8C-338739C3B925}" destId="{3FAEA911-F183-4F8C-A57F-A66F1FDAE688}" srcOrd="0" destOrd="0" presId="urn:microsoft.com/office/officeart/2005/8/layout/arrow3"/>
    <dgm:cxn modelId="{F7542718-0C4D-4A08-9B24-E002337F998F}" type="presOf" srcId="{15D2722B-09D1-4B2F-A193-8272824CDCBB}" destId="{F669407D-2AD0-4EC1-8469-983C8AAB47DB}" srcOrd="0" destOrd="0" presId="urn:microsoft.com/office/officeart/2005/8/layout/arrow3"/>
    <dgm:cxn modelId="{DBC7D0B3-97AD-4BD9-A30C-937BD18DDFF4}" type="presOf" srcId="{6CBDA424-0E41-4EB1-9C01-7806B575D515}" destId="{2A12FB06-5753-40A4-A6BF-DAEE72AC4F67}" srcOrd="0" destOrd="0" presId="urn:microsoft.com/office/officeart/2005/8/layout/arrow3"/>
    <dgm:cxn modelId="{002681C5-398E-4DFA-8427-629F3472A499}" srcId="{4656331C-6CB9-4C0A-AE8C-338739C3B925}" destId="{15D2722B-09D1-4B2F-A193-8272824CDCBB}" srcOrd="1" destOrd="0" parTransId="{0770C978-16DA-4024-8D45-B685D56369DC}" sibTransId="{A5904EC7-2E7C-404E-A147-96C441FC56BD}"/>
    <dgm:cxn modelId="{C9FD0419-964B-4FC5-809A-FC2505DFEA20}" srcId="{4656331C-6CB9-4C0A-AE8C-338739C3B925}" destId="{6CBDA424-0E41-4EB1-9C01-7806B575D515}" srcOrd="0" destOrd="0" parTransId="{0D780194-142A-40F1-958C-9FD89F73C32E}" sibTransId="{4D6D7D37-D1DC-4FB4-8A2B-770C441FC23C}"/>
    <dgm:cxn modelId="{05F2F4DE-94BE-4767-868B-280838EB85C8}" type="presParOf" srcId="{3FAEA911-F183-4F8C-A57F-A66F1FDAE688}" destId="{61740A0E-1FBD-43EF-9A54-A28916931283}" srcOrd="0" destOrd="0" presId="urn:microsoft.com/office/officeart/2005/8/layout/arrow3"/>
    <dgm:cxn modelId="{C4F44696-896D-41A0-9704-7EEB317B7E16}" type="presParOf" srcId="{3FAEA911-F183-4F8C-A57F-A66F1FDAE688}" destId="{EE641E32-9C72-4AC2-A964-E1977F061150}" srcOrd="1" destOrd="0" presId="urn:microsoft.com/office/officeart/2005/8/layout/arrow3"/>
    <dgm:cxn modelId="{BFA8F7C5-4D80-4C11-B033-A8F9CB86649D}" type="presParOf" srcId="{3FAEA911-F183-4F8C-A57F-A66F1FDAE688}" destId="{2A12FB06-5753-40A4-A6BF-DAEE72AC4F67}" srcOrd="2" destOrd="0" presId="urn:microsoft.com/office/officeart/2005/8/layout/arrow3"/>
    <dgm:cxn modelId="{7B726671-3C03-4189-908D-06809E5BB375}" type="presParOf" srcId="{3FAEA911-F183-4F8C-A57F-A66F1FDAE688}" destId="{6E0FD83E-E4ED-4B57-BD8C-094AB23AB85B}" srcOrd="3" destOrd="0" presId="urn:microsoft.com/office/officeart/2005/8/layout/arrow3"/>
    <dgm:cxn modelId="{8829177F-1A48-466A-8172-F788CD82F4D6}" type="presParOf" srcId="{3FAEA911-F183-4F8C-A57F-A66F1FDAE688}" destId="{F669407D-2AD0-4EC1-8469-983C8AAB47D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CCB01-1D33-40B1-82C3-85F075B3359D}">
      <dsp:nvSpPr>
        <dsp:cNvPr id="0" name=""/>
        <dsp:cNvSpPr/>
      </dsp:nvSpPr>
      <dsp:spPr>
        <a:xfrm>
          <a:off x="-210875" y="0"/>
          <a:ext cx="7427181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Publicación de la Resolución en la Plataforma de Contratación del Sector Público (PLACSP) y en la web CDTI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20 enero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-177720" y="33155"/>
        <a:ext cx="5949756" cy="1065685"/>
      </dsp:txXfrm>
    </dsp:sp>
    <dsp:sp modelId="{52885483-82EE-481D-80EC-88B553CCF9F1}">
      <dsp:nvSpPr>
        <dsp:cNvPr id="0" name=""/>
        <dsp:cNvSpPr/>
      </dsp:nvSpPr>
      <dsp:spPr>
        <a:xfrm>
          <a:off x="387844" y="1337813"/>
          <a:ext cx="7332507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Jornada Institucional de presentación de la Consulta Preliminar del Mercado 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del reto  </a:t>
          </a:r>
          <a:r>
            <a:rPr lang="es-ES" sz="2400" b="0" kern="1200" dirty="0" smtClean="0">
              <a:solidFill>
                <a:schemeClr val="tx2">
                  <a:lumMod val="75000"/>
                </a:schemeClr>
              </a:solidFill>
            </a:rPr>
            <a:t>INNOVATRIAL 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30 enero 2020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20999" y="1370968"/>
        <a:ext cx="5832613" cy="1065685"/>
      </dsp:txXfrm>
    </dsp:sp>
    <dsp:sp modelId="{1CAE5CBD-4BFC-48FB-B9DB-5FB61AA00ACE}">
      <dsp:nvSpPr>
        <dsp:cNvPr id="0" name=""/>
        <dsp:cNvSpPr/>
      </dsp:nvSpPr>
      <dsp:spPr>
        <a:xfrm>
          <a:off x="1191283" y="2675626"/>
          <a:ext cx="6811936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Jornada Técnica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7 febrero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24438" y="2708781"/>
        <a:ext cx="5422334" cy="1065685"/>
      </dsp:txXfrm>
    </dsp:sp>
    <dsp:sp modelId="{BD8357E7-F135-4A57-B7BF-A70FF38C342D}">
      <dsp:nvSpPr>
        <dsp:cNvPr id="0" name=""/>
        <dsp:cNvSpPr/>
      </dsp:nvSpPr>
      <dsp:spPr>
        <a:xfrm>
          <a:off x="1856795" y="4013439"/>
          <a:ext cx="6583680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Cierre Proceso Consulta Preliminar del Mercado, 45 días desde la publicación en PLACSP, 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previsto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4 marzo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89950" y="4046594"/>
        <a:ext cx="5230189" cy="1065685"/>
      </dsp:txXfrm>
    </dsp:sp>
    <dsp:sp modelId="{32BD1F50-6509-43C3-B4B8-5820D3AFE7FC}">
      <dsp:nvSpPr>
        <dsp:cNvPr id="0" name=""/>
        <dsp:cNvSpPr/>
      </dsp:nvSpPr>
      <dsp:spPr>
        <a:xfrm>
          <a:off x="6058758" y="867005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6224312" y="867005"/>
        <a:ext cx="404689" cy="553687"/>
      </dsp:txXfrm>
    </dsp:sp>
    <dsp:sp modelId="{F7A2C8B3-D0CE-4D60-B0D5-043ADAB2D021}">
      <dsp:nvSpPr>
        <dsp:cNvPr id="0" name=""/>
        <dsp:cNvSpPr/>
      </dsp:nvSpPr>
      <dsp:spPr>
        <a:xfrm>
          <a:off x="6610141" y="2204818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6775695" y="2204818"/>
        <a:ext cx="404689" cy="553687"/>
      </dsp:txXfrm>
    </dsp:sp>
    <dsp:sp modelId="{031C50DB-A747-46B4-830E-E058A15CF90E}">
      <dsp:nvSpPr>
        <dsp:cNvPr id="0" name=""/>
        <dsp:cNvSpPr/>
      </dsp:nvSpPr>
      <dsp:spPr>
        <a:xfrm>
          <a:off x="7153294" y="3542631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7318848" y="3542631"/>
        <a:ext cx="404689" cy="5536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40A0E-1FBD-43EF-9A54-A28916931283}">
      <dsp:nvSpPr>
        <dsp:cNvPr id="0" name=""/>
        <dsp:cNvSpPr/>
      </dsp:nvSpPr>
      <dsp:spPr>
        <a:xfrm rot="21300000">
          <a:off x="14971" y="1272056"/>
          <a:ext cx="7181200" cy="657105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1E32-9C72-4AC2-A964-E1977F061150}">
      <dsp:nvSpPr>
        <dsp:cNvPr id="0" name=""/>
        <dsp:cNvSpPr/>
      </dsp:nvSpPr>
      <dsp:spPr>
        <a:xfrm>
          <a:off x="865337" y="160060"/>
          <a:ext cx="2163343" cy="1280487"/>
        </a:xfrm>
        <a:prstGeom prst="downArrow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2A12FB06-5753-40A4-A6BF-DAEE72AC4F67}">
      <dsp:nvSpPr>
        <dsp:cNvPr id="0" name=""/>
        <dsp:cNvSpPr/>
      </dsp:nvSpPr>
      <dsp:spPr>
        <a:xfrm>
          <a:off x="3821906" y="0"/>
          <a:ext cx="2307566" cy="13445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No distorsionar la competencia</a:t>
          </a:r>
          <a:endParaRPr lang="es-ES_tradnl" sz="2300" kern="1200" dirty="0"/>
        </a:p>
      </dsp:txBody>
      <dsp:txXfrm>
        <a:off x="3821906" y="0"/>
        <a:ext cx="2307566" cy="1344511"/>
      </dsp:txXfrm>
    </dsp:sp>
    <dsp:sp modelId="{6E0FD83E-E4ED-4B57-BD8C-094AB23AB85B}">
      <dsp:nvSpPr>
        <dsp:cNvPr id="0" name=""/>
        <dsp:cNvSpPr/>
      </dsp:nvSpPr>
      <dsp:spPr>
        <a:xfrm>
          <a:off x="4182463" y="1760670"/>
          <a:ext cx="2163343" cy="1280487"/>
        </a:xfrm>
        <a:prstGeom prst="upArrow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F669407D-2AD0-4EC1-8469-983C8AAB47DB}">
      <dsp:nvSpPr>
        <dsp:cNvPr id="0" name=""/>
        <dsp:cNvSpPr/>
      </dsp:nvSpPr>
      <dsp:spPr>
        <a:xfrm>
          <a:off x="1081671" y="1856707"/>
          <a:ext cx="2307566" cy="13445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Garantizar la confidencialidad</a:t>
          </a:r>
          <a:endParaRPr lang="es-ES_tradnl" sz="2300" kern="1200" dirty="0"/>
        </a:p>
      </dsp:txBody>
      <dsp:txXfrm>
        <a:off x="1081671" y="1856707"/>
        <a:ext cx="2307566" cy="13445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88" y="2226811"/>
            <a:ext cx="4727270" cy="2930381"/>
          </a:xfrm>
          <a:prstGeom prst="rect">
            <a:avLst/>
          </a:prstGeom>
        </p:spPr>
      </p:pic>
      <p:sp>
        <p:nvSpPr>
          <p:cNvPr id="12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4571999" y="3920295"/>
            <a:ext cx="4176465" cy="1067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buNone/>
              <a:defRPr sz="27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Ponente</a:t>
            </a:r>
          </a:p>
          <a:p>
            <a:r>
              <a:rPr lang="es-ES" dirty="0" smtClean="0"/>
              <a:t>Ponente</a:t>
            </a:r>
            <a:endParaRPr lang="es-ES" dirty="0"/>
          </a:p>
        </p:txBody>
      </p:sp>
      <p:sp>
        <p:nvSpPr>
          <p:cNvPr id="13" name="1 Título"/>
          <p:cNvSpPr>
            <a:spLocks noGrp="1"/>
          </p:cNvSpPr>
          <p:nvPr>
            <p:ph type="ctrTitle" hasCustomPrompt="1"/>
          </p:nvPr>
        </p:nvSpPr>
        <p:spPr>
          <a:xfrm>
            <a:off x="678426" y="2444545"/>
            <a:ext cx="8082116" cy="1102519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200" baseline="0"/>
            </a:lvl1pPr>
          </a:lstStyle>
          <a:p>
            <a:r>
              <a:rPr lang="es-ES" dirty="0" smtClean="0"/>
              <a:t>Título de la ponencia</a:t>
            </a:r>
            <a:br>
              <a:rPr lang="es-ES" dirty="0" smtClean="0"/>
            </a:br>
            <a:r>
              <a:rPr lang="es-ES" dirty="0" smtClean="0"/>
              <a:t>Título de la ponencia</a:t>
            </a:r>
            <a:endParaRPr lang="es-ES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4294967295"/>
          </p:nvPr>
        </p:nvSpPr>
        <p:spPr>
          <a:xfrm>
            <a:off x="8133423" y="6280543"/>
            <a:ext cx="831065" cy="2738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/>
            <a:endParaRPr lang="es-ES" dirty="0"/>
          </a:p>
        </p:txBody>
      </p:sp>
      <p:pic>
        <p:nvPicPr>
          <p:cNvPr id="21" name="20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23" name="22 CuadroTexto"/>
          <p:cNvSpPr txBox="1"/>
          <p:nvPr userDrawn="1"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24" name="23 CuadroTexto"/>
          <p:cNvSpPr txBox="1"/>
          <p:nvPr userDrawn="1"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25" name="24 CuadroTexto"/>
          <p:cNvSpPr txBox="1"/>
          <p:nvPr userDrawn="1"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86" y="178900"/>
            <a:ext cx="2272745" cy="973480"/>
          </a:xfrm>
          <a:prstGeom prst="rect">
            <a:avLst/>
          </a:prstGeom>
        </p:spPr>
      </p:pic>
      <p:pic>
        <p:nvPicPr>
          <p:cNvPr id="16" name="15 Imagen" descr="http://intranet/Identidad%20corporativa/Logo%20oficial%20CDTI-MICINN.png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254" y="260648"/>
            <a:ext cx="2623738" cy="761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169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009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4703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2 CuadroTexto"/>
          <p:cNvSpPr txBox="1"/>
          <p:nvPr userDrawn="1"/>
        </p:nvSpPr>
        <p:spPr>
          <a:xfrm>
            <a:off x="941033" y="1052736"/>
            <a:ext cx="72313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+info sobre programas y ayudas CDTI</a:t>
            </a:r>
          </a:p>
          <a:p>
            <a:pPr algn="ctr"/>
            <a:r>
              <a:rPr lang="es-ES" sz="3000" dirty="0">
                <a:solidFill>
                  <a:srgbClr val="1190C5"/>
                </a:solidFill>
                <a:latin typeface="Fundamental  Brigade" panose="020B0603050302020204" pitchFamily="34" charset="0"/>
              </a:rPr>
              <a:t>p</a:t>
            </a:r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ara</a:t>
            </a:r>
          </a:p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proyectos de I+D empresarial e innovación</a:t>
            </a:r>
            <a:endParaRPr lang="es-ES" sz="30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3080552" y="479715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@</a:t>
            </a:r>
            <a:r>
              <a:rPr lang="es-ES" sz="3200" dirty="0" err="1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CDTIoficial</a:t>
            </a:r>
            <a:endParaRPr lang="es-ES" sz="32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852" y="3068960"/>
            <a:ext cx="3480296" cy="114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31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7271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13 Marcador de número de diapositiva"/>
          <p:cNvSpPr txBox="1">
            <a:spLocks/>
          </p:cNvSpPr>
          <p:nvPr userDrawn="1"/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1957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91177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10" name="1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95987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6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039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502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375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188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4" name="13 Imagen" descr="http://intranet/Identidad%20corporativa/Logo%20oficial%20CDTI-MICINN.png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914" y="6235466"/>
            <a:ext cx="1382566" cy="43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590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index.asp?MP=100&amp;MS=882&amp;MN=2&amp;r=1920*1080" TargetMode="External"/><Relationship Id="rId2" Type="http://schemas.openxmlformats.org/officeDocument/2006/relationships/hyperlink" Target="http://www.cdti.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" TargetMode="External"/><Relationship Id="rId2" Type="http://schemas.openxmlformats.org/officeDocument/2006/relationships/hyperlink" Target="mailto:cpm@cdti.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ti.es/index.asp?MP=100&amp;MS=900&amp;MN=3&amp;TR=A&amp;IDR=1&amp;iddocumento=7717" TargetMode="External"/><Relationship Id="rId2" Type="http://schemas.openxmlformats.org/officeDocument/2006/relationships/hyperlink" Target="https://www.cdti.es/index.asp?MP=100&amp;MS=900&amp;MN=3&amp;TR=C&amp;IDR=291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" TargetMode="External"/><Relationship Id="rId2" Type="http://schemas.openxmlformats.org/officeDocument/2006/relationships/hyperlink" Target="mailto:cpm@cdti.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ti.es/index.asp?MP=100&amp;MS=900&amp;MN=3&amp;TR=C&amp;IDR=2911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698377"/>
            <a:ext cx="7772400" cy="2954759"/>
          </a:xfrm>
          <a:prstGeom prst="rect">
            <a:avLst/>
          </a:prstGeom>
        </p:spPr>
        <p:txBody>
          <a:bodyPr/>
          <a:lstStyle/>
          <a:p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TALLER TÉCNICO</a:t>
            </a:r>
            <a:br>
              <a:rPr lang="es-ES_tradnl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7 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febrero 2020 </a:t>
            </a: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Consulta Preliminar 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del </a:t>
            </a: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Mercado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RETO TECNOLÓGICO </a:t>
            </a: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INNOVATRIAL</a:t>
            </a: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GESTIÓN DE ENSAYOS / ESTUDIOS CLÍNICOS </a:t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s-ES_tradnl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979712" y="4725144"/>
            <a:ext cx="6400800" cy="1198984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endParaRPr lang="es-ES_tradnl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s-ES_tradnl" sz="2000" b="1" dirty="0" smtClean="0">
                <a:solidFill>
                  <a:schemeClr val="tx2">
                    <a:lumMod val="75000"/>
                  </a:schemeClr>
                </a:solidFill>
              </a:rPr>
              <a:t>Dña. Ana Isabel Rodríguez Belda</a:t>
            </a:r>
            <a:endParaRPr lang="es-ES_tradnl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s-ES_tradnl" sz="2000" dirty="0" smtClean="0">
                <a:solidFill>
                  <a:schemeClr val="tx2">
                    <a:lumMod val="75000"/>
                  </a:schemeClr>
                </a:solidFill>
              </a:rPr>
              <a:t>Dpto. Compra </a:t>
            </a:r>
            <a:r>
              <a:rPr lang="es-ES_tradnl" sz="2000" dirty="0">
                <a:solidFill>
                  <a:schemeClr val="tx2">
                    <a:lumMod val="75000"/>
                  </a:schemeClr>
                </a:solidFill>
              </a:rPr>
              <a:t>Pública Innovadora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7986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95536" y="1196752"/>
            <a:ext cx="8352928" cy="46805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 redondeado"/>
          <p:cNvSpPr/>
          <p:nvPr/>
        </p:nvSpPr>
        <p:spPr>
          <a:xfrm>
            <a:off x="1115616" y="3429000"/>
            <a:ext cx="1440160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 redondeado"/>
          <p:cNvSpPr/>
          <p:nvPr/>
        </p:nvSpPr>
        <p:spPr>
          <a:xfrm>
            <a:off x="1115616" y="4293096"/>
            <a:ext cx="6984776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Rectángulo redondeado"/>
          <p:cNvSpPr/>
          <p:nvPr/>
        </p:nvSpPr>
        <p:spPr>
          <a:xfrm>
            <a:off x="1115616" y="2117616"/>
            <a:ext cx="4104456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Formulario - ANEXO </a:t>
            </a: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II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1187624" y="1196752"/>
            <a:ext cx="8291264" cy="5112568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Contenido: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Datos generales de la solución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innovadora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2. Requerimientos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funcionales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Características de las entidades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proponentes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4. Criterios de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Avance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5.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Plazos</a:t>
            </a:r>
            <a:endParaRPr lang="es-E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6. Valoración económica de la solución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propuesta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7.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Derechos de Propiedad Intelectual /Industrial (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8. Marco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Regulatorio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9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1. Datos generales de la solución innovadora</a:t>
            </a:r>
            <a:b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8" t="62534" r="27163" b="8165"/>
          <a:stretch/>
        </p:blipFill>
        <p:spPr bwMode="auto">
          <a:xfrm>
            <a:off x="395536" y="1340768"/>
            <a:ext cx="866222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5220072" y="119675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ELIGE ACRÓNIMO!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716016" y="3378696"/>
            <a:ext cx="324036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ALGUNA RESTRICCIÓN? 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DE QUÉ TIPO?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5203304" y="2298576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IDENTIFICA ÁREAS!</a:t>
            </a:r>
          </a:p>
        </p:txBody>
      </p:sp>
    </p:spTree>
    <p:extLst>
      <p:ext uri="{BB962C8B-B14F-4D97-AF65-F5344CB8AC3E}">
        <p14:creationId xmlns:p14="http://schemas.microsoft.com/office/powerpoint/2010/main" val="115478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2. Requerimientos funcionales 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28749" r="28160" b="38397"/>
          <a:stretch/>
        </p:blipFill>
        <p:spPr bwMode="auto">
          <a:xfrm>
            <a:off x="395536" y="1360541"/>
            <a:ext cx="8433588" cy="355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 redondeado"/>
          <p:cNvSpPr/>
          <p:nvPr/>
        </p:nvSpPr>
        <p:spPr>
          <a:xfrm>
            <a:off x="5364088" y="1382972"/>
            <a:ext cx="252028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ENFOQUE FUNCIONAL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5508104" y="2420888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ANTECEDENTES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TECNOLOGÍAS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ALCANCE</a:t>
            </a:r>
          </a:p>
        </p:txBody>
      </p:sp>
      <p:sp>
        <p:nvSpPr>
          <p:cNvPr id="10" name="9 Rectángulo redondeado"/>
          <p:cNvSpPr/>
          <p:nvPr/>
        </p:nvSpPr>
        <p:spPr>
          <a:xfrm rot="19668126">
            <a:off x="175922" y="1679966"/>
            <a:ext cx="2448272" cy="720080"/>
          </a:xfrm>
          <a:prstGeom prst="round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"/>
                </a:schemeClr>
              </a:gs>
              <a:gs pos="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CONFIDENCIALIDAD RAZONABLE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5220072" y="3457136"/>
            <a:ext cx="2808312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DESCRIPCIÓN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NOVEDAD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SALTO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TECNOLÓGICO, TRL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5292080" y="4668872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MERCADO POTENCIAL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EXPERIENCIA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SOLVENCIA TÉCNICA</a:t>
            </a:r>
          </a:p>
        </p:txBody>
      </p:sp>
    </p:spTree>
    <p:extLst>
      <p:ext uri="{BB962C8B-B14F-4D97-AF65-F5344CB8AC3E}">
        <p14:creationId xmlns:p14="http://schemas.microsoft.com/office/powerpoint/2010/main" val="88213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3. Características de las entidades proponentes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5" t="21418" r="28289" b="28953"/>
          <a:stretch/>
        </p:blipFill>
        <p:spPr bwMode="auto">
          <a:xfrm>
            <a:off x="683568" y="980728"/>
            <a:ext cx="7757720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5220072" y="2996952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UNA EMPRESA O GRUPO??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5420856" y="4293096"/>
            <a:ext cx="2262728" cy="9197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SOLVENCIAS!!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4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4. Criterios de Avance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2" t="38937" r="29015" b="27306"/>
          <a:stretch/>
        </p:blipFill>
        <p:spPr bwMode="auto">
          <a:xfrm>
            <a:off x="539552" y="1378966"/>
            <a:ext cx="8194260" cy="370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4932040" y="2564904"/>
            <a:ext cx="338437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INDICADORES FUNCIONALES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MONITORIZACIÓN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0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3579128" y="302176"/>
            <a:ext cx="195162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5.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Plazos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5" t="35995" r="29296" b="23343"/>
          <a:stretch/>
        </p:blipFill>
        <p:spPr bwMode="auto">
          <a:xfrm>
            <a:off x="851534" y="1340768"/>
            <a:ext cx="7536890" cy="416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 redondeado"/>
          <p:cNvSpPr/>
          <p:nvPr/>
        </p:nvSpPr>
        <p:spPr>
          <a:xfrm>
            <a:off x="2915816" y="2708920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CRONOGRAMA 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POR FASES!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5515508" y="2554052"/>
            <a:ext cx="2448272" cy="17390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POSIBLES FASES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I: DISEÑO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II: DESARROLLO 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III: VERIFICACIÓN PREOPERACIONAL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 rot="19846347">
            <a:off x="351103" y="1361949"/>
            <a:ext cx="2224844" cy="693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CUIDADO PLAZOS!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2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6. Valoración económica de la solución propuesta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9" t="30369" r="28864" b="44313"/>
          <a:stretch/>
        </p:blipFill>
        <p:spPr bwMode="auto">
          <a:xfrm>
            <a:off x="323528" y="1594287"/>
            <a:ext cx="8538404" cy="291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220072" y="2852936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ESTIMACIÓN GLOBAL INCLUYENDO 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TODAS LAS FASES!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l="21274" t="36152" r="20868" b="17816"/>
          <a:stretch/>
        </p:blipFill>
        <p:spPr bwMode="auto">
          <a:xfrm>
            <a:off x="611560" y="1340768"/>
            <a:ext cx="7704855" cy="42259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9 Rectángulo redondeado"/>
          <p:cNvSpPr/>
          <p:nvPr/>
        </p:nvSpPr>
        <p:spPr>
          <a:xfrm>
            <a:off x="755576" y="302176"/>
            <a:ext cx="756084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 redondeado"/>
          <p:cNvSpPr/>
          <p:nvPr/>
        </p:nvSpPr>
        <p:spPr>
          <a:xfrm>
            <a:off x="4139952" y="1465352"/>
            <a:ext cx="331236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ANTECEDENTES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INFORMACIÓN Y DERECHOS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4778504" y="273407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RIESGOS POTENCIALES 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4778504" y="4005064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POLÍTICA DE GESTIÓN DE NUEVOS DPIS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>
          <a:xfrm rot="19668126">
            <a:off x="175922" y="1679966"/>
            <a:ext cx="2448272" cy="720080"/>
          </a:xfrm>
          <a:prstGeom prst="round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"/>
                </a:schemeClr>
              </a:gs>
              <a:gs pos="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CONFIDENCIALIDAD RAZONABLE</a:t>
            </a:r>
          </a:p>
        </p:txBody>
      </p:sp>
      <p:sp>
        <p:nvSpPr>
          <p:cNvPr id="1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7. Derechos de Propiedad Intelectual (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6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755576" y="302176"/>
            <a:ext cx="756084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608512"/>
          </a:xfrm>
        </p:spPr>
        <p:txBody>
          <a:bodyPr/>
          <a:lstStyle/>
          <a:p>
            <a:pPr marL="0" indent="0">
              <a:buNone/>
            </a:pP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Compra Pública </a:t>
            </a:r>
            <a:r>
              <a:rPr lang="es-ES_tradnl" sz="2400" dirty="0" err="1">
                <a:solidFill>
                  <a:schemeClr val="tx2">
                    <a:lumMod val="75000"/>
                  </a:schemeClr>
                </a:solidFill>
              </a:rPr>
              <a:t>Precomercial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es una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ayuda de Estado, el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Marco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omunitario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exige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compartir los riesgos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y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beneficios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_tradnl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ello, las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Buenas Prácticas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G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enerales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indican lo siguiente: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Los </a:t>
            </a:r>
            <a:r>
              <a:rPr lang="es-ES_tradnl" sz="2400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 pertenecerán al suministrador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El comprador (CDTI/Administración Pública cesionaria) se reserva derechos de uso,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mantenimiento y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licencia a terceros conforme a condiciones de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mercado</a:t>
            </a:r>
          </a:p>
          <a:p>
            <a:pPr marL="0" indent="0" algn="just">
              <a:buNone/>
            </a:pP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CDTI/Admón. podrán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beneficiarse de la posterior explotación de los </a:t>
            </a:r>
            <a:r>
              <a:rPr lang="es-ES" sz="2400" dirty="0" err="1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 por parte del suministrador</a:t>
            </a:r>
          </a:p>
          <a:p>
            <a:pPr marL="0" indent="0" algn="just">
              <a:buNone/>
            </a:pP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7. Derechos de Propiedad Intelectual (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998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8. Marco Regulatorio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6" t="41181" r="28607" b="25920"/>
          <a:stretch/>
        </p:blipFill>
        <p:spPr bwMode="auto">
          <a:xfrm>
            <a:off x="395536" y="1412776"/>
            <a:ext cx="8501002" cy="37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932040" y="263691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VINCULADO A LA SOLUCIÓN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6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Consulta Preliminar </a:t>
            </a: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del </a:t>
            </a:r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Mercado</a:t>
            </a:r>
            <a:b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6544"/>
          </a:xfrm>
        </p:spPr>
        <p:txBody>
          <a:bodyPr/>
          <a:lstStyle/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 CPM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una buena práctica de la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LCSP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9/2017 (art.115,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art.70)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clave para obtener las bases de los pliegos de licitación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(requerimientos funcionales, criterios de solvencia,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adjudicación, plazo, presupuesto y política de gestión de </a:t>
            </a:r>
            <a:r>
              <a:rPr lang="es-ES_tradnl" sz="2400" dirty="0" err="1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 CPM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genera efectos positivos en el proyecto: publicidad, transparencia, participación pymes, generación de consorcios</a:t>
            </a:r>
          </a:p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Nueva oportunidad de relación distinta con el CDTI</a:t>
            </a:r>
          </a:p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Valor añadido del codesarrollo con el usuario final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1ª compra pública </a:t>
            </a:r>
            <a:r>
              <a:rPr lang="es-ES_tradnl" sz="2400" dirty="0" err="1" smtClean="0">
                <a:solidFill>
                  <a:schemeClr val="tx2">
                    <a:lumMod val="75000"/>
                  </a:schemeClr>
                </a:solidFill>
              </a:rPr>
              <a:t>precomercial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catalítica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con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fondos FEDER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cofinanciación FEDER limita los plazos, requiere aún mayor responsabilidad y claridad de las partes</a:t>
            </a:r>
          </a:p>
          <a:p>
            <a:endParaRPr lang="es-ES_tradnl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9183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31315" r="26904" b="21662"/>
          <a:stretch/>
        </p:blipFill>
        <p:spPr bwMode="auto">
          <a:xfrm>
            <a:off x="467544" y="836712"/>
            <a:ext cx="535992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6" t="28241" r="28469" b="20870"/>
          <a:stretch/>
        </p:blipFill>
        <p:spPr bwMode="auto">
          <a:xfrm>
            <a:off x="3131840" y="2204864"/>
            <a:ext cx="559306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57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Todo ello debe asegurar</a:t>
            </a:r>
            <a:b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el equilibrio </a:t>
            </a:r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entre…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1721442"/>
              </p:ext>
            </p:extLst>
          </p:nvPr>
        </p:nvGraphicFramePr>
        <p:xfrm>
          <a:off x="899592" y="1844824"/>
          <a:ext cx="7211144" cy="3201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303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derecha"/>
          <p:cNvSpPr/>
          <p:nvPr/>
        </p:nvSpPr>
        <p:spPr>
          <a:xfrm>
            <a:off x="179388" y="1052513"/>
            <a:ext cx="8785225" cy="4248150"/>
          </a:xfrm>
          <a:prstGeom prst="rightArrow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5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5" name="4 Grupo"/>
          <p:cNvGrpSpPr>
            <a:grpSpLocks/>
          </p:cNvGrpSpPr>
          <p:nvPr/>
        </p:nvGrpSpPr>
        <p:grpSpPr bwMode="auto">
          <a:xfrm>
            <a:off x="250825" y="2565400"/>
            <a:ext cx="1439863" cy="1628775"/>
            <a:chOff x="738324" y="2384795"/>
            <a:chExt cx="1961468" cy="1277652"/>
          </a:xfrm>
        </p:grpSpPr>
        <p:sp>
          <p:nvSpPr>
            <p:cNvPr id="6" name="5 Rectángulo redondeado"/>
            <p:cNvSpPr/>
            <p:nvPr/>
          </p:nvSpPr>
          <p:spPr>
            <a:xfrm>
              <a:off x="738324" y="2446766"/>
              <a:ext cx="1961468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" name="1 CuadroTexto"/>
            <p:cNvSpPr txBox="1">
              <a:spLocks noChangeArrowheads="1"/>
            </p:cNvSpPr>
            <p:nvPr/>
          </p:nvSpPr>
          <p:spPr bwMode="auto">
            <a:xfrm>
              <a:off x="755576" y="2384795"/>
              <a:ext cx="1944216" cy="97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Llamada de expresiones de interés </a:t>
              </a:r>
            </a:p>
            <a:p>
              <a:pPr algn="ctr" eaLnBrk="1" hangingPunct="1"/>
              <a:r>
                <a:rPr lang="es-ES" altLang="es-ES" sz="1200" dirty="0"/>
                <a:t>Soluciones innovadores orientadas a demanda pública (SIOD)</a:t>
              </a:r>
            </a:p>
          </p:txBody>
        </p:sp>
      </p:grpSp>
      <p:grpSp>
        <p:nvGrpSpPr>
          <p:cNvPr id="8" name="14 Grupo"/>
          <p:cNvGrpSpPr>
            <a:grpSpLocks/>
          </p:cNvGrpSpPr>
          <p:nvPr/>
        </p:nvGrpSpPr>
        <p:grpSpPr bwMode="auto">
          <a:xfrm>
            <a:off x="1646238" y="2687638"/>
            <a:ext cx="1265237" cy="1173162"/>
            <a:chOff x="2657036" y="2432343"/>
            <a:chExt cx="1224136" cy="1215681"/>
          </a:xfrm>
        </p:grpSpPr>
        <p:sp>
          <p:nvSpPr>
            <p:cNvPr id="9" name="8 Rectángulo redondeado"/>
            <p:cNvSpPr/>
            <p:nvPr/>
          </p:nvSpPr>
          <p:spPr>
            <a:xfrm>
              <a:off x="2789426" y="2432343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" name="6 CuadroTexto"/>
            <p:cNvSpPr txBox="1">
              <a:spLocks noChangeArrowheads="1"/>
            </p:cNvSpPr>
            <p:nvPr/>
          </p:nvSpPr>
          <p:spPr bwMode="auto">
            <a:xfrm>
              <a:off x="2657036" y="2693682"/>
              <a:ext cx="1224136" cy="642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Repositorio priorizado</a:t>
              </a:r>
            </a:p>
            <a:p>
              <a:pPr algn="ctr" eaLnBrk="1" hangingPunct="1"/>
              <a:r>
                <a:rPr lang="es-ES" altLang="es-ES" sz="1200"/>
                <a:t>Listado SIOD</a:t>
              </a:r>
            </a:p>
          </p:txBody>
        </p:sp>
      </p:grpSp>
      <p:grpSp>
        <p:nvGrpSpPr>
          <p:cNvPr id="11" name="15 Grupo"/>
          <p:cNvGrpSpPr>
            <a:grpSpLocks/>
          </p:cNvGrpSpPr>
          <p:nvPr/>
        </p:nvGrpSpPr>
        <p:grpSpPr bwMode="auto">
          <a:xfrm>
            <a:off x="2876550" y="2665413"/>
            <a:ext cx="1044575" cy="1339850"/>
            <a:chOff x="3840009" y="2429343"/>
            <a:chExt cx="1011683" cy="1215681"/>
          </a:xfrm>
        </p:grpSpPr>
        <p:sp>
          <p:nvSpPr>
            <p:cNvPr id="12" name="11 Rectángulo redondeado"/>
            <p:cNvSpPr/>
            <p:nvPr/>
          </p:nvSpPr>
          <p:spPr>
            <a:xfrm>
              <a:off x="3866172" y="2429343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3" name="8 CuadroTexto"/>
            <p:cNvSpPr txBox="1">
              <a:spLocks noChangeArrowheads="1"/>
            </p:cNvSpPr>
            <p:nvPr/>
          </p:nvSpPr>
          <p:spPr bwMode="auto">
            <a:xfrm>
              <a:off x="3840009" y="2601248"/>
              <a:ext cx="1011683" cy="837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Consulta preliminar a mercado</a:t>
              </a:r>
            </a:p>
            <a:p>
              <a:pPr algn="ctr" eaLnBrk="1" hangingPunct="1"/>
              <a:r>
                <a:rPr lang="es-ES" altLang="es-ES" sz="1200"/>
                <a:t>Anuncio CPM </a:t>
              </a:r>
            </a:p>
          </p:txBody>
        </p:sp>
      </p:grpSp>
      <p:grpSp>
        <p:nvGrpSpPr>
          <p:cNvPr id="14" name="17 Grupo"/>
          <p:cNvGrpSpPr>
            <a:grpSpLocks/>
          </p:cNvGrpSpPr>
          <p:nvPr/>
        </p:nvGrpSpPr>
        <p:grpSpPr bwMode="auto">
          <a:xfrm>
            <a:off x="5564823" y="2671763"/>
            <a:ext cx="1192212" cy="1477962"/>
            <a:chOff x="5969030" y="2421157"/>
            <a:chExt cx="1224136" cy="1215681"/>
          </a:xfrm>
        </p:grpSpPr>
        <p:sp>
          <p:nvSpPr>
            <p:cNvPr id="15" name="14 Rectángulo redondeado"/>
            <p:cNvSpPr/>
            <p:nvPr/>
          </p:nvSpPr>
          <p:spPr>
            <a:xfrm>
              <a:off x="6037716" y="2421157"/>
              <a:ext cx="1091746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" name="13 CuadroTexto"/>
            <p:cNvSpPr txBox="1">
              <a:spLocks noChangeArrowheads="1"/>
            </p:cNvSpPr>
            <p:nvPr/>
          </p:nvSpPr>
          <p:spPr bwMode="auto">
            <a:xfrm>
              <a:off x="5969030" y="2688920"/>
              <a:ext cx="1224136" cy="627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Seguimiento </a:t>
              </a:r>
              <a:r>
                <a:rPr lang="es-ES" altLang="es-ES" sz="1200" dirty="0"/>
                <a:t>Certificación por fases</a:t>
              </a:r>
            </a:p>
          </p:txBody>
        </p:sp>
      </p:grpSp>
      <p:cxnSp>
        <p:nvCxnSpPr>
          <p:cNvPr id="17" name="16 Conector recto"/>
          <p:cNvCxnSpPr/>
          <p:nvPr/>
        </p:nvCxnSpPr>
        <p:spPr>
          <a:xfrm>
            <a:off x="2906713" y="1987550"/>
            <a:ext cx="0" cy="316865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 redondeado"/>
          <p:cNvSpPr/>
          <p:nvPr/>
        </p:nvSpPr>
        <p:spPr>
          <a:xfrm>
            <a:off x="2942941" y="4323171"/>
            <a:ext cx="980542" cy="1338077"/>
          </a:xfrm>
          <a:prstGeom prst="roundRect">
            <a:avLst/>
          </a:prstGeom>
          <a:solidFill>
            <a:schemeClr val="accent6">
              <a:lumMod val="75000"/>
              <a:alpha val="79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9" name="25 CuadroTexto"/>
          <p:cNvSpPr txBox="1">
            <a:spLocks noChangeArrowheads="1"/>
          </p:cNvSpPr>
          <p:nvPr/>
        </p:nvSpPr>
        <p:spPr bwMode="auto">
          <a:xfrm>
            <a:off x="2916238" y="4437063"/>
            <a:ext cx="102711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400" b="1">
                <a:solidFill>
                  <a:schemeClr val="bg1"/>
                </a:solidFill>
              </a:rPr>
              <a:t>CDTI –Admón. Pública Interesada</a:t>
            </a:r>
          </a:p>
          <a:p>
            <a:pPr algn="ctr" eaLnBrk="1" hangingPunct="1"/>
            <a:r>
              <a:rPr lang="es-ES" altLang="es-ES" sz="1200"/>
              <a:t>Convenio</a:t>
            </a:r>
          </a:p>
        </p:txBody>
      </p:sp>
      <p:cxnSp>
        <p:nvCxnSpPr>
          <p:cNvPr id="20" name="19 Conector recto"/>
          <p:cNvCxnSpPr/>
          <p:nvPr/>
        </p:nvCxnSpPr>
        <p:spPr>
          <a:xfrm>
            <a:off x="3924300" y="1987550"/>
            <a:ext cx="0" cy="3167063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16 Grupo"/>
          <p:cNvGrpSpPr>
            <a:grpSpLocks/>
          </p:cNvGrpSpPr>
          <p:nvPr/>
        </p:nvGrpSpPr>
        <p:grpSpPr bwMode="auto">
          <a:xfrm>
            <a:off x="4772660" y="2671763"/>
            <a:ext cx="854075" cy="1304925"/>
            <a:chOff x="4813580" y="2423717"/>
            <a:chExt cx="1224136" cy="1215681"/>
          </a:xfrm>
        </p:grpSpPr>
        <p:sp>
          <p:nvSpPr>
            <p:cNvPr id="22" name="21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3" name="10 CuadroTexto"/>
            <p:cNvSpPr txBox="1">
              <a:spLocks noChangeArrowheads="1"/>
            </p:cNvSpPr>
            <p:nvPr/>
          </p:nvSpPr>
          <p:spPr bwMode="auto">
            <a:xfrm>
              <a:off x="4813580" y="2726797"/>
              <a:ext cx="1224136" cy="44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Adjudicación</a:t>
              </a:r>
            </a:p>
            <a:p>
              <a:pPr algn="ctr" eaLnBrk="1" hangingPunct="1"/>
              <a:r>
                <a:rPr lang="es-ES" altLang="es-ES" sz="1200"/>
                <a:t>Contratos</a:t>
              </a:r>
            </a:p>
          </p:txBody>
        </p:sp>
      </p:grpSp>
      <p:grpSp>
        <p:nvGrpSpPr>
          <p:cNvPr id="24" name="16 Grupo"/>
          <p:cNvGrpSpPr>
            <a:grpSpLocks/>
          </p:cNvGrpSpPr>
          <p:nvPr/>
        </p:nvGrpSpPr>
        <p:grpSpPr bwMode="auto">
          <a:xfrm>
            <a:off x="3922713" y="2665413"/>
            <a:ext cx="950912" cy="1319212"/>
            <a:chOff x="4813580" y="2423717"/>
            <a:chExt cx="1224136" cy="1215681"/>
          </a:xfrm>
        </p:grpSpPr>
        <p:sp>
          <p:nvSpPr>
            <p:cNvPr id="25" name="24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6" name="10 CuadroTexto"/>
            <p:cNvSpPr txBox="1">
              <a:spLocks noChangeArrowheads="1"/>
            </p:cNvSpPr>
            <p:nvPr/>
          </p:nvSpPr>
          <p:spPr bwMode="auto">
            <a:xfrm>
              <a:off x="4813580" y="2833191"/>
              <a:ext cx="1224136" cy="44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Licitación</a:t>
              </a:r>
            </a:p>
            <a:p>
              <a:pPr algn="ctr" eaLnBrk="1" hangingPunct="1"/>
              <a:r>
                <a:rPr lang="es-ES" altLang="es-ES" sz="1200"/>
                <a:t>Pliegos </a:t>
              </a:r>
            </a:p>
          </p:txBody>
        </p:sp>
      </p:grpSp>
      <p:grpSp>
        <p:nvGrpSpPr>
          <p:cNvPr id="27" name="16 Grupo"/>
          <p:cNvGrpSpPr>
            <a:grpSpLocks/>
          </p:cNvGrpSpPr>
          <p:nvPr/>
        </p:nvGrpSpPr>
        <p:grpSpPr bwMode="auto">
          <a:xfrm>
            <a:off x="6693535" y="2689225"/>
            <a:ext cx="854075" cy="1306513"/>
            <a:chOff x="4813580" y="2423717"/>
            <a:chExt cx="1224136" cy="1215681"/>
          </a:xfrm>
        </p:grpSpPr>
        <p:sp>
          <p:nvSpPr>
            <p:cNvPr id="28" name="27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9" name="10 CuadroTexto"/>
            <p:cNvSpPr txBox="1">
              <a:spLocks noChangeArrowheads="1"/>
            </p:cNvSpPr>
            <p:nvPr/>
          </p:nvSpPr>
          <p:spPr bwMode="auto">
            <a:xfrm>
              <a:off x="4813580" y="2721396"/>
              <a:ext cx="1224136" cy="658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Compra / Cesión</a:t>
              </a:r>
            </a:p>
            <a:p>
              <a:pPr algn="ctr" eaLnBrk="1" hangingPunct="1"/>
              <a:r>
                <a:rPr lang="es-ES" altLang="es-ES" sz="1200" dirty="0"/>
                <a:t>Acta final</a:t>
              </a:r>
            </a:p>
          </p:txBody>
        </p:sp>
      </p:grpSp>
      <p:grpSp>
        <p:nvGrpSpPr>
          <p:cNvPr id="30" name="16 Grupo"/>
          <p:cNvGrpSpPr>
            <a:grpSpLocks/>
          </p:cNvGrpSpPr>
          <p:nvPr/>
        </p:nvGrpSpPr>
        <p:grpSpPr bwMode="auto">
          <a:xfrm>
            <a:off x="7482800" y="2689225"/>
            <a:ext cx="958850" cy="1171575"/>
            <a:chOff x="4852492" y="2423717"/>
            <a:chExt cx="1224136" cy="1271212"/>
          </a:xfrm>
        </p:grpSpPr>
        <p:sp>
          <p:nvSpPr>
            <p:cNvPr id="31" name="30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2" name="10 CuadroTexto"/>
            <p:cNvSpPr txBox="1">
              <a:spLocks noChangeArrowheads="1"/>
            </p:cNvSpPr>
            <p:nvPr/>
          </p:nvSpPr>
          <p:spPr bwMode="auto">
            <a:xfrm>
              <a:off x="4852492" y="2726797"/>
              <a:ext cx="1224136" cy="96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Validación FEDER</a:t>
              </a:r>
            </a:p>
            <a:p>
              <a:pPr algn="ctr" eaLnBrk="1" hangingPunct="1"/>
              <a:r>
                <a:rPr lang="es-ES" altLang="es-ES" sz="1200" dirty="0"/>
                <a:t>Informe Impacto</a:t>
              </a:r>
            </a:p>
          </p:txBody>
        </p:sp>
      </p:grpSp>
      <p:sp>
        <p:nvSpPr>
          <p:cNvPr id="33" name="1 CuadroTexto"/>
          <p:cNvSpPr txBox="1">
            <a:spLocks noChangeArrowheads="1"/>
          </p:cNvSpPr>
          <p:nvPr/>
        </p:nvSpPr>
        <p:spPr bwMode="auto">
          <a:xfrm>
            <a:off x="5867400" y="5734417"/>
            <a:ext cx="27717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ES" sz="1100" dirty="0"/>
              <a:t>Publicaciones de cada etapa en </a:t>
            </a:r>
            <a:r>
              <a:rPr lang="es-ES" altLang="es-ES" sz="1100" dirty="0" smtClean="0">
                <a:hlinkClick r:id="rId2"/>
              </a:rPr>
              <a:t>www.cdti.es</a:t>
            </a:r>
            <a:endParaRPr lang="es-ES" altLang="es-ES" sz="1100" dirty="0">
              <a:hlinkClick r:id="rId3"/>
            </a:endParaRPr>
          </a:p>
          <a:p>
            <a:pPr algn="ctr" eaLnBrk="1" hangingPunct="1"/>
            <a:endParaRPr lang="es-ES" altLang="es-ES" sz="1100" dirty="0"/>
          </a:p>
        </p:txBody>
      </p:sp>
      <p:sp>
        <p:nvSpPr>
          <p:cNvPr id="34" name="1 CuadroTexto"/>
          <p:cNvSpPr txBox="1">
            <a:spLocks noChangeArrowheads="1"/>
          </p:cNvSpPr>
          <p:nvPr/>
        </p:nvSpPr>
        <p:spPr bwMode="auto">
          <a:xfrm>
            <a:off x="468313" y="2360613"/>
            <a:ext cx="7508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05/19</a:t>
            </a:r>
          </a:p>
        </p:txBody>
      </p:sp>
      <p:sp>
        <p:nvSpPr>
          <p:cNvPr id="35" name="1 CuadroTexto"/>
          <p:cNvSpPr txBox="1">
            <a:spLocks noChangeArrowheads="1"/>
          </p:cNvSpPr>
          <p:nvPr/>
        </p:nvSpPr>
        <p:spPr bwMode="auto">
          <a:xfrm>
            <a:off x="1903413" y="2355850"/>
            <a:ext cx="7524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09/19</a:t>
            </a:r>
          </a:p>
        </p:txBody>
      </p:sp>
      <p:sp>
        <p:nvSpPr>
          <p:cNvPr id="36" name="1 CuadroTexto"/>
          <p:cNvSpPr txBox="1">
            <a:spLocks noChangeArrowheads="1"/>
          </p:cNvSpPr>
          <p:nvPr/>
        </p:nvSpPr>
        <p:spPr bwMode="auto">
          <a:xfrm>
            <a:off x="3022600" y="2357438"/>
            <a:ext cx="8651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03/20 *</a:t>
            </a:r>
          </a:p>
        </p:txBody>
      </p:sp>
      <p:sp>
        <p:nvSpPr>
          <p:cNvPr id="37" name="1 CuadroTexto"/>
          <p:cNvSpPr txBox="1">
            <a:spLocks noChangeArrowheads="1"/>
          </p:cNvSpPr>
          <p:nvPr/>
        </p:nvSpPr>
        <p:spPr bwMode="auto">
          <a:xfrm>
            <a:off x="4025900" y="2366963"/>
            <a:ext cx="8540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06/20*</a:t>
            </a:r>
          </a:p>
        </p:txBody>
      </p:sp>
      <p:sp>
        <p:nvSpPr>
          <p:cNvPr id="38" name="1 CuadroTexto"/>
          <p:cNvSpPr txBox="1">
            <a:spLocks noChangeArrowheads="1"/>
          </p:cNvSpPr>
          <p:nvPr/>
        </p:nvSpPr>
        <p:spPr bwMode="auto">
          <a:xfrm>
            <a:off x="4827588" y="2349500"/>
            <a:ext cx="81937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12/20*</a:t>
            </a:r>
            <a:endParaRPr lang="es-ES" altLang="es-ES" sz="1100" dirty="0"/>
          </a:p>
        </p:txBody>
      </p:sp>
      <p:sp>
        <p:nvSpPr>
          <p:cNvPr id="39" name="1 CuadroTexto"/>
          <p:cNvSpPr txBox="1">
            <a:spLocks noChangeArrowheads="1"/>
          </p:cNvSpPr>
          <p:nvPr/>
        </p:nvSpPr>
        <p:spPr bwMode="auto">
          <a:xfrm>
            <a:off x="5764213" y="2357438"/>
            <a:ext cx="8223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12/22*</a:t>
            </a:r>
            <a:endParaRPr lang="es-ES" altLang="es-ES" sz="1100" dirty="0"/>
          </a:p>
        </p:txBody>
      </p:sp>
      <p:sp>
        <p:nvSpPr>
          <p:cNvPr id="40" name="1 CuadroTexto"/>
          <p:cNvSpPr txBox="1">
            <a:spLocks noChangeArrowheads="1"/>
          </p:cNvSpPr>
          <p:nvPr/>
        </p:nvSpPr>
        <p:spPr bwMode="auto">
          <a:xfrm>
            <a:off x="6717348" y="2360613"/>
            <a:ext cx="8318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12/22</a:t>
            </a:r>
            <a:endParaRPr lang="es-ES" altLang="es-ES" sz="1100" dirty="0"/>
          </a:p>
        </p:txBody>
      </p:sp>
      <p:sp>
        <p:nvSpPr>
          <p:cNvPr id="42" name="1 CuadroTexto"/>
          <p:cNvSpPr txBox="1">
            <a:spLocks noChangeArrowheads="1"/>
          </p:cNvSpPr>
          <p:nvPr/>
        </p:nvSpPr>
        <p:spPr bwMode="auto">
          <a:xfrm>
            <a:off x="7472998" y="2360613"/>
            <a:ext cx="8953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12/27*</a:t>
            </a:r>
            <a:endParaRPr lang="es-ES" altLang="es-ES" sz="1100" dirty="0"/>
          </a:p>
        </p:txBody>
      </p:sp>
      <p:sp>
        <p:nvSpPr>
          <p:cNvPr id="44" name="1 CuadroTexto"/>
          <p:cNvSpPr txBox="1">
            <a:spLocks noChangeArrowheads="1"/>
          </p:cNvSpPr>
          <p:nvPr/>
        </p:nvSpPr>
        <p:spPr bwMode="auto">
          <a:xfrm>
            <a:off x="3017838" y="5745163"/>
            <a:ext cx="2513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ES" sz="1400" dirty="0"/>
              <a:t>* Fechas aproximadas</a:t>
            </a:r>
          </a:p>
        </p:txBody>
      </p:sp>
      <p:sp>
        <p:nvSpPr>
          <p:cNvPr id="46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Pasos siguientes…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(proceso completo)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486031" y="1484784"/>
            <a:ext cx="3390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Fondos FEDER del Programa Operativo Plurirregional de España (POPE) 2014-2020</a:t>
            </a:r>
            <a:endParaRPr lang="es-ES" sz="1400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Elipse"/>
          <p:cNvSpPr/>
          <p:nvPr/>
        </p:nvSpPr>
        <p:spPr>
          <a:xfrm>
            <a:off x="3491880" y="2204864"/>
            <a:ext cx="5298974" cy="22321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38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776"/>
            <a:ext cx="8335962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616414" y="404664"/>
            <a:ext cx="60229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Pasos </a:t>
            </a: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siguientes…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(fase de seguimiento)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763688" y="4940201"/>
            <a:ext cx="43204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COMPRA PÚBLICA PRECOMERCIAL CDTI</a:t>
            </a:r>
            <a:endParaRPr lang="es-ES" dirty="0"/>
          </a:p>
        </p:txBody>
      </p:sp>
      <p:sp>
        <p:nvSpPr>
          <p:cNvPr id="10" name="9 Elipse"/>
          <p:cNvSpPr/>
          <p:nvPr/>
        </p:nvSpPr>
        <p:spPr>
          <a:xfrm>
            <a:off x="1377360" y="1700808"/>
            <a:ext cx="5040560" cy="417646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054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964704"/>
          </a:xfrm>
        </p:spPr>
        <p:txBody>
          <a:bodyPr/>
          <a:lstStyle/>
          <a:p>
            <a:pPr algn="ctr">
              <a:spcBef>
                <a:spcPct val="0"/>
              </a:spcBef>
              <a:buNone/>
            </a:pPr>
            <a:r>
              <a:rPr lang="es-ES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¡Gracias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por 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participar!</a:t>
            </a:r>
            <a:endParaRPr lang="es-ES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33400" y="3861048"/>
            <a:ext cx="8229600" cy="9647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  <a:hlinkClick r:id="rId2"/>
              </a:rPr>
              <a:t>cpm@cdti.es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  <a:hlinkClick r:id="rId3"/>
              </a:rPr>
              <a:t>www.cdti.es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endParaRPr lang="es-ES" sz="2400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700" y="2739331"/>
            <a:ext cx="4313628" cy="90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2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33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212342"/>
              </p:ext>
            </p:extLst>
          </p:nvPr>
        </p:nvGraphicFramePr>
        <p:xfrm>
          <a:off x="457200" y="836712"/>
          <a:ext cx="8229600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Procesos y fechas</a:t>
            </a:r>
            <a:b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 redondeado"/>
          <p:cNvSpPr/>
          <p:nvPr/>
        </p:nvSpPr>
        <p:spPr>
          <a:xfrm rot="19750544">
            <a:off x="420452" y="4528129"/>
            <a:ext cx="1450504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PRINCIPIOS BÁSICOS LCSP *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45704" y="6021288"/>
            <a:ext cx="5370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</a:rPr>
              <a:t>* Ley de Contratación del Sector Público (LCSP)</a:t>
            </a:r>
            <a:endParaRPr lang="es-ES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3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7113"/>
            <a:ext cx="8585168" cy="3844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Elipse"/>
          <p:cNvSpPr/>
          <p:nvPr/>
        </p:nvSpPr>
        <p:spPr>
          <a:xfrm>
            <a:off x="755576" y="1772816"/>
            <a:ext cx="115212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658168" y="2149747"/>
            <a:ext cx="792088" cy="3323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19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463711" y="5229200"/>
            <a:ext cx="8223089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 redondeado"/>
          <p:cNvSpPr/>
          <p:nvPr/>
        </p:nvSpPr>
        <p:spPr>
          <a:xfrm>
            <a:off x="395536" y="836712"/>
            <a:ext cx="8280920" cy="10801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4968552"/>
          </a:xfrm>
        </p:spPr>
        <p:txBody>
          <a:bodyPr/>
          <a:lstStyle/>
          <a:p>
            <a:r>
              <a:rPr lang="es-ES" sz="2400" dirty="0" smtClean="0">
                <a:solidFill>
                  <a:srgbClr val="FF0000"/>
                </a:solidFill>
              </a:rPr>
              <a:t>Cumplimentando el formulario (Anexo II) del Reto tecnológico (Anexo I)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de la presente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Convocatoria 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Se podrá presentar a todo el Reto o a parte del mismo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Se deben rellenar todos los apartados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No se admite ninguna documentación adicional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El idioma oficial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el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español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Sólo se podrá enviar una versión de la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propuesta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Si se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presente de forma conjunta por un grupo de entidades, deberá enviarse un único formulario por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 entidad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jurídica que represente al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resto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Existe un documento en la web que se irá actualizando para resolver dudas, 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FAQS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. Última actualización: 4 febrero 2020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87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463711" y="4293096"/>
            <a:ext cx="835292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 redondeado"/>
          <p:cNvSpPr/>
          <p:nvPr/>
        </p:nvSpPr>
        <p:spPr>
          <a:xfrm>
            <a:off x="467544" y="1772816"/>
            <a:ext cx="8352928" cy="172819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5112568"/>
          </a:xfrm>
        </p:spPr>
        <p:txBody>
          <a:bodyPr/>
          <a:lstStyle/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El plazo de presentación : </a:t>
            </a:r>
            <a:r>
              <a:rPr lang="es-ES" sz="2400" dirty="0" smtClean="0">
                <a:solidFill>
                  <a:srgbClr val="FF0000"/>
                </a:solidFill>
              </a:rPr>
              <a:t>45 días naturales desde su publicación en la Plataforma de Contratación del Estado.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Las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propuestas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y las dudas se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enviarán a: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cpm@cdti.es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E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n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el asunto del correo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indicar: </a:t>
            </a:r>
            <a:r>
              <a:rPr lang="es-ES" sz="2400" dirty="0" smtClean="0">
                <a:solidFill>
                  <a:srgbClr val="FF0000"/>
                </a:solidFill>
              </a:rPr>
              <a:t>CPM_SERGAS_INNOVATRIAL</a:t>
            </a:r>
            <a:endParaRPr lang="es-ES" sz="2400" dirty="0">
              <a:solidFill>
                <a:srgbClr val="FF0000"/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Esta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será la única vía de comunicación con el CDTI.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Sólo a petición del CDTI se podrán establecer reuniones.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CDTI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no tendrá ninguna obligación de apoyo o aceptación de las propuestas presentadas.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Finalizado el plazo se publicará un </a:t>
            </a:r>
            <a:r>
              <a:rPr lang="es-ES" sz="2500" b="1" dirty="0" smtClean="0">
                <a:solidFill>
                  <a:schemeClr val="tx2">
                    <a:lumMod val="75000"/>
                  </a:schemeClr>
                </a:solidFill>
              </a:rPr>
              <a:t>Informe </a:t>
            </a:r>
            <a:r>
              <a:rPr lang="es-ES" sz="2500" b="1" dirty="0">
                <a:solidFill>
                  <a:schemeClr val="tx2">
                    <a:lumMod val="75000"/>
                  </a:schemeClr>
                </a:solidFill>
              </a:rPr>
              <a:t>de Conclusiones </a:t>
            </a:r>
            <a:r>
              <a:rPr lang="es-ES" sz="2500" b="1" dirty="0" smtClean="0">
                <a:solidFill>
                  <a:schemeClr val="tx2">
                    <a:lumMod val="75000"/>
                  </a:schemeClr>
                </a:solidFill>
              </a:rPr>
              <a:t>de la CPM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en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www.cdti.es.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Preparados para lanzar una futura Licitación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de Compra Pública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</a:rPr>
              <a:t>Precomercial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!!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3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46" y="1205993"/>
            <a:ext cx="451277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Elipse"/>
          <p:cNvSpPr/>
          <p:nvPr/>
        </p:nvSpPr>
        <p:spPr>
          <a:xfrm>
            <a:off x="1763688" y="2358121"/>
            <a:ext cx="115212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434360" y="4869160"/>
            <a:ext cx="8229600" cy="12241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s-ES_tradnl" sz="2000" b="1" dirty="0" smtClean="0"/>
              <a:t>Espacio web específico para disponer de toda la información de esta CPM: </a:t>
            </a:r>
          </a:p>
          <a:p>
            <a:pPr marL="0" indent="0" algn="just">
              <a:buNone/>
            </a:pPr>
            <a:r>
              <a:rPr lang="es-ES" sz="2000" dirty="0">
                <a:hlinkClick r:id="rId3"/>
              </a:rPr>
              <a:t>https://www.cdti.es/index.asp?MP=100&amp;MS=900&amp;MN=3&amp;TR=C&amp;IDR=2911</a:t>
            </a:r>
            <a:endParaRPr lang="es-ES_tradnl" sz="20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266" y="2198975"/>
            <a:ext cx="4334694" cy="2310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8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Ventajas para </a:t>
            </a:r>
            <a:b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los operadores económicos</a:t>
            </a:r>
            <a:endParaRPr lang="es-ES_tradnl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8075240" cy="3600400"/>
          </a:xfrm>
        </p:spPr>
        <p:txBody>
          <a:bodyPr/>
          <a:lstStyle/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Explorar una nueva fuente de oportunidades de apoyo a la </a:t>
            </a:r>
            <a:r>
              <a:rPr lang="es-ES_tradnl" sz="2400" dirty="0" err="1">
                <a:solidFill>
                  <a:schemeClr val="tx2">
                    <a:lumMod val="75000"/>
                  </a:schemeClr>
                </a:solidFill>
              </a:rPr>
              <a:t>I+D+i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 a través de la compra de servicios de I+D / prototipos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Mayor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conocimiento previo de las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necesidades, mayor tiempo para presentar una mejor solución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Identificación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de sinergias con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otros operadores económicos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Acercamiento a las necesidades del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usuario final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Capacidad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de inferir en los planes de las futuras licitaciones asociadas a la CPM</a:t>
            </a:r>
          </a:p>
          <a:p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868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/>
          <a:lstStyle/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Mejora de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los servicios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públicos, cubriendo las necesidades del mercado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Conocimiento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del estado del arte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Aprovechamiento del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potencial innovador de los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operadores económicos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Enfocar los pliegos de la futura posible licitación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Adaptación de las solvencias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las condiciones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del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mercado, garantizando la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concurrencia</a:t>
            </a: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Ventajas para </a:t>
            </a:r>
            <a:b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los usuarios finales</a:t>
            </a:r>
            <a:endParaRPr lang="es-ES_tradnl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41265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ción CDTI sept2019 4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787B92E6A36C4A83AD37B196E976C7" ma:contentTypeVersion="0" ma:contentTypeDescription="Crear nuevo documento." ma:contentTypeScope="" ma:versionID="0d3cca67f516e204d38d8c2ede1f166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f6edc329ff236629c56e3b879b320d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D3DC3F-9FB4-441A-ADFA-FDB869F5670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FAADEEE-0756-40CE-9A7F-C152871E74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B6CFD7-D89F-44FC-9DC3-6010240E4C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CDTI sept2019 4-3</Template>
  <TotalTime>1235</TotalTime>
  <Words>961</Words>
  <Application>Microsoft Office PowerPoint</Application>
  <PresentationFormat>Presentación en pantalla (4:3)</PresentationFormat>
  <Paragraphs>150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Presentación CDTI sept2019 4-3</vt:lpstr>
      <vt:lpstr>TALLER TÉCNICO 7 febrero 2020  Consulta Preliminar del Mercado  RETO TECNOLÓGICO INNOVATRIAL  GESTIÓN DE ENSAYOS / ESTUDIOS CLÍNICOS   </vt:lpstr>
      <vt:lpstr>Consulta Preliminar del Mercado </vt:lpstr>
      <vt:lpstr>Presentación de PowerPoint</vt:lpstr>
      <vt:lpstr>Cómo participar</vt:lpstr>
      <vt:lpstr>Cómo participar</vt:lpstr>
      <vt:lpstr>Cómo participar</vt:lpstr>
      <vt:lpstr>Cómo participar</vt:lpstr>
      <vt:lpstr>Ventajas para  los operadores económicos</vt:lpstr>
      <vt:lpstr>Ventajas para  los usuarios finales</vt:lpstr>
      <vt:lpstr>Formulario - ANEXO II  </vt:lpstr>
      <vt:lpstr>1. Datos generales de la solución innovadora  </vt:lpstr>
      <vt:lpstr>2. Requerimientos funcionales  </vt:lpstr>
      <vt:lpstr>3. Características de las entidades proponentes </vt:lpstr>
      <vt:lpstr>4. Criterios de Avance</vt:lpstr>
      <vt:lpstr>5. Plazos </vt:lpstr>
      <vt:lpstr>6. Valoración económica de la solución propuesta</vt:lpstr>
      <vt:lpstr>7. Derechos de Propiedad Intelectual (DPIs) </vt:lpstr>
      <vt:lpstr>7. Derechos de Propiedad Intelectual (DPIs) </vt:lpstr>
      <vt:lpstr>8. Marco Regulatorio</vt:lpstr>
      <vt:lpstr>9. Declaraciones obligatorias</vt:lpstr>
      <vt:lpstr>Todo ello debe asegurar el equilibrio entre…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Anexo II de la Consulta Preliminar del Mercado</dc:title>
  <dc:creator>Ana Isabel Rodriguez Belda</dc:creator>
  <cp:lastModifiedBy>Ana Isabel Rodriguez Belda</cp:lastModifiedBy>
  <cp:revision>84</cp:revision>
  <cp:lastPrinted>2020-01-16T09:51:48Z</cp:lastPrinted>
  <dcterms:created xsi:type="dcterms:W3CDTF">2020-01-13T08:38:45Z</dcterms:created>
  <dcterms:modified xsi:type="dcterms:W3CDTF">2020-02-10T07:50:28Z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0x0101006C787B92E6A36C4A83AD37B196E976C7</vt:lpwstr>
  </property>
</Properties>
</file>