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0"/>
  </p:notesMasterIdLst>
  <p:sldIdLst>
    <p:sldId id="317" r:id="rId5"/>
    <p:sldId id="260" r:id="rId6"/>
    <p:sldId id="339" r:id="rId7"/>
    <p:sldId id="338" r:id="rId8"/>
    <p:sldId id="340" r:id="rId9"/>
    <p:sldId id="343" r:id="rId10"/>
    <p:sldId id="342" r:id="rId11"/>
    <p:sldId id="352" r:id="rId12"/>
    <p:sldId id="353" r:id="rId13"/>
    <p:sldId id="354" r:id="rId14"/>
    <p:sldId id="344" r:id="rId15"/>
    <p:sldId id="346" r:id="rId16"/>
    <p:sldId id="348" r:id="rId17"/>
    <p:sldId id="349" r:id="rId18"/>
    <p:sldId id="350" r:id="rId19"/>
    <p:sldId id="351" r:id="rId20"/>
    <p:sldId id="358" r:id="rId21"/>
    <p:sldId id="359" r:id="rId22"/>
    <p:sldId id="355" r:id="rId23"/>
    <p:sldId id="347" r:id="rId24"/>
    <p:sldId id="356" r:id="rId25"/>
    <p:sldId id="360" r:id="rId26"/>
    <p:sldId id="363" r:id="rId27"/>
    <p:sldId id="361" r:id="rId28"/>
    <p:sldId id="364" r:id="rId29"/>
    <p:sldId id="362" r:id="rId30"/>
    <p:sldId id="365" r:id="rId31"/>
    <p:sldId id="366" r:id="rId32"/>
    <p:sldId id="357" r:id="rId33"/>
    <p:sldId id="367" r:id="rId34"/>
    <p:sldId id="368" r:id="rId35"/>
    <p:sldId id="369" r:id="rId36"/>
    <p:sldId id="370" r:id="rId37"/>
    <p:sldId id="313" r:id="rId38"/>
    <p:sldId id="259" r:id="rId39"/>
  </p:sldIdLst>
  <p:sldSz cx="9144000" cy="5143500" type="screen16x9"/>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8F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9" autoAdjust="0"/>
    <p:restoredTop sz="94660"/>
  </p:normalViewPr>
  <p:slideViewPr>
    <p:cSldViewPr snapToGrid="0">
      <p:cViewPr>
        <p:scale>
          <a:sx n="101" d="100"/>
          <a:sy n="101" d="100"/>
        </p:scale>
        <p:origin x="-612" y="-186"/>
      </p:cViewPr>
      <p:guideLst>
        <p:guide orient="horz" pos="1620"/>
        <p:guide pos="287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BF3812-7000-4BBF-99C3-514AFAC91624}"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s-ES"/>
        </a:p>
      </dgm:t>
    </dgm:pt>
    <dgm:pt modelId="{B9C46D0D-1919-43F9-B08D-35F22F0484AE}">
      <dgm:prSet custT="1"/>
      <dgm:spPr/>
      <dgm:t>
        <a:bodyPr/>
        <a:lstStyle/>
        <a:p>
          <a:pPr rtl="0"/>
          <a:r>
            <a:rPr lang="es-ES" sz="1800" b="1" dirty="0">
              <a:latin typeface="Calibri" pitchFamily="34" charset="0"/>
            </a:rPr>
            <a:t>La desalación en la isla de Gran Canaria es un recurso básico, más que alternativo</a:t>
          </a:r>
        </a:p>
      </dgm:t>
    </dgm:pt>
    <dgm:pt modelId="{35149C85-CEEA-4771-AF84-4DB01BA5E5CC}" type="parTrans" cxnId="{BE9CA2B0-76EF-4511-8BB2-C43FB13EB899}">
      <dgm:prSet/>
      <dgm:spPr/>
      <dgm:t>
        <a:bodyPr/>
        <a:lstStyle/>
        <a:p>
          <a:endParaRPr lang="es-ES" b="1">
            <a:latin typeface="Calibri" pitchFamily="34" charset="0"/>
          </a:endParaRPr>
        </a:p>
      </dgm:t>
    </dgm:pt>
    <dgm:pt modelId="{93B1B636-D303-4D80-AA98-D2232B44D560}" type="sibTrans" cxnId="{BE9CA2B0-76EF-4511-8BB2-C43FB13EB899}">
      <dgm:prSet/>
      <dgm:spPr/>
      <dgm:t>
        <a:bodyPr/>
        <a:lstStyle/>
        <a:p>
          <a:endParaRPr lang="es-ES" b="1">
            <a:latin typeface="Calibri" pitchFamily="34" charset="0"/>
          </a:endParaRPr>
        </a:p>
      </dgm:t>
    </dgm:pt>
    <dgm:pt modelId="{B4BE490B-19D2-479D-A5F3-B6F123F820D9}">
      <dgm:prSet custT="1"/>
      <dgm:spPr/>
      <dgm:t>
        <a:bodyPr/>
        <a:lstStyle/>
        <a:p>
          <a:pPr rtl="0"/>
          <a:r>
            <a:rPr lang="es-ES" sz="1800" b="1" dirty="0">
              <a:latin typeface="Calibri" pitchFamily="34" charset="0"/>
            </a:rPr>
            <a:t>El 82% de la población de la isla es abastecida con agua desalada</a:t>
          </a:r>
        </a:p>
      </dgm:t>
    </dgm:pt>
    <dgm:pt modelId="{8555EF64-5162-4367-82CF-DA36704123E1}" type="parTrans" cxnId="{2EC834AC-7FEF-4B49-BA37-60592BC9CAB5}">
      <dgm:prSet/>
      <dgm:spPr/>
      <dgm:t>
        <a:bodyPr/>
        <a:lstStyle/>
        <a:p>
          <a:endParaRPr lang="es-ES" b="1">
            <a:latin typeface="Calibri" pitchFamily="34" charset="0"/>
          </a:endParaRPr>
        </a:p>
      </dgm:t>
    </dgm:pt>
    <dgm:pt modelId="{D325930E-4B91-4043-8D7D-B07E89A9B507}" type="sibTrans" cxnId="{2EC834AC-7FEF-4B49-BA37-60592BC9CAB5}">
      <dgm:prSet/>
      <dgm:spPr/>
      <dgm:t>
        <a:bodyPr/>
        <a:lstStyle/>
        <a:p>
          <a:endParaRPr lang="es-ES" b="1">
            <a:latin typeface="Calibri" pitchFamily="34" charset="0"/>
          </a:endParaRPr>
        </a:p>
      </dgm:t>
    </dgm:pt>
    <dgm:pt modelId="{D66ACFD7-F901-49B6-99E2-013D3C0813D9}" type="pres">
      <dgm:prSet presAssocID="{AABF3812-7000-4BBF-99C3-514AFAC91624}" presName="linear" presStyleCnt="0">
        <dgm:presLayoutVars>
          <dgm:animLvl val="lvl"/>
          <dgm:resizeHandles val="exact"/>
        </dgm:presLayoutVars>
      </dgm:prSet>
      <dgm:spPr/>
      <dgm:t>
        <a:bodyPr/>
        <a:lstStyle/>
        <a:p>
          <a:endParaRPr lang="es-ES"/>
        </a:p>
      </dgm:t>
    </dgm:pt>
    <dgm:pt modelId="{CC4FBC52-0C12-466C-9501-00485F23EE86}" type="pres">
      <dgm:prSet presAssocID="{B9C46D0D-1919-43F9-B08D-35F22F0484AE}" presName="parentText" presStyleLbl="node1" presStyleIdx="0" presStyleCnt="2" custScaleY="73288" custLinFactNeighborY="34747">
        <dgm:presLayoutVars>
          <dgm:chMax val="0"/>
          <dgm:bulletEnabled val="1"/>
        </dgm:presLayoutVars>
      </dgm:prSet>
      <dgm:spPr/>
      <dgm:t>
        <a:bodyPr/>
        <a:lstStyle/>
        <a:p>
          <a:endParaRPr lang="es-ES"/>
        </a:p>
      </dgm:t>
    </dgm:pt>
    <dgm:pt modelId="{C93AA3DF-3420-447A-92AA-0F1A864CDF83}" type="pres">
      <dgm:prSet presAssocID="{93B1B636-D303-4D80-AA98-D2232B44D560}" presName="spacer" presStyleCnt="0"/>
      <dgm:spPr/>
    </dgm:pt>
    <dgm:pt modelId="{1D3A7E98-B40E-4972-9DAE-C3857BA52EA4}" type="pres">
      <dgm:prSet presAssocID="{B4BE490B-19D2-479D-A5F3-B6F123F820D9}" presName="parentText" presStyleLbl="node1" presStyleIdx="1" presStyleCnt="2" custScaleY="48471" custLinFactNeighborY="-25507">
        <dgm:presLayoutVars>
          <dgm:chMax val="0"/>
          <dgm:bulletEnabled val="1"/>
        </dgm:presLayoutVars>
      </dgm:prSet>
      <dgm:spPr/>
      <dgm:t>
        <a:bodyPr/>
        <a:lstStyle/>
        <a:p>
          <a:endParaRPr lang="es-ES"/>
        </a:p>
      </dgm:t>
    </dgm:pt>
  </dgm:ptLst>
  <dgm:cxnLst>
    <dgm:cxn modelId="{B288AC9D-4569-41C4-8953-D320D850E70F}" type="presOf" srcId="{AABF3812-7000-4BBF-99C3-514AFAC91624}" destId="{D66ACFD7-F901-49B6-99E2-013D3C0813D9}" srcOrd="0" destOrd="0" presId="urn:microsoft.com/office/officeart/2005/8/layout/vList2"/>
    <dgm:cxn modelId="{2EC834AC-7FEF-4B49-BA37-60592BC9CAB5}" srcId="{AABF3812-7000-4BBF-99C3-514AFAC91624}" destId="{B4BE490B-19D2-479D-A5F3-B6F123F820D9}" srcOrd="1" destOrd="0" parTransId="{8555EF64-5162-4367-82CF-DA36704123E1}" sibTransId="{D325930E-4B91-4043-8D7D-B07E89A9B507}"/>
    <dgm:cxn modelId="{A517FBD5-563E-41A1-9496-6B78471FBEDA}" type="presOf" srcId="{B9C46D0D-1919-43F9-B08D-35F22F0484AE}" destId="{CC4FBC52-0C12-466C-9501-00485F23EE86}" srcOrd="0" destOrd="0" presId="urn:microsoft.com/office/officeart/2005/8/layout/vList2"/>
    <dgm:cxn modelId="{BE9CA2B0-76EF-4511-8BB2-C43FB13EB899}" srcId="{AABF3812-7000-4BBF-99C3-514AFAC91624}" destId="{B9C46D0D-1919-43F9-B08D-35F22F0484AE}" srcOrd="0" destOrd="0" parTransId="{35149C85-CEEA-4771-AF84-4DB01BA5E5CC}" sibTransId="{93B1B636-D303-4D80-AA98-D2232B44D560}"/>
    <dgm:cxn modelId="{E09D73DF-F384-4AEA-92D9-1FF0A417806D}" type="presOf" srcId="{B4BE490B-19D2-479D-A5F3-B6F123F820D9}" destId="{1D3A7E98-B40E-4972-9DAE-C3857BA52EA4}" srcOrd="0" destOrd="0" presId="urn:microsoft.com/office/officeart/2005/8/layout/vList2"/>
    <dgm:cxn modelId="{D11B214A-6C46-4C88-8EED-2CE2ADAA2B9C}" type="presParOf" srcId="{D66ACFD7-F901-49B6-99E2-013D3C0813D9}" destId="{CC4FBC52-0C12-466C-9501-00485F23EE86}" srcOrd="0" destOrd="0" presId="urn:microsoft.com/office/officeart/2005/8/layout/vList2"/>
    <dgm:cxn modelId="{1380556C-72D3-4078-AADE-1CF7EC4950D8}" type="presParOf" srcId="{D66ACFD7-F901-49B6-99E2-013D3C0813D9}" destId="{C93AA3DF-3420-447A-92AA-0F1A864CDF83}" srcOrd="1" destOrd="0" presId="urn:microsoft.com/office/officeart/2005/8/layout/vList2"/>
    <dgm:cxn modelId="{8D5C4BB3-693D-4B91-A59A-271E8BB075E6}" type="presParOf" srcId="{D66ACFD7-F901-49B6-99E2-013D3C0813D9}" destId="{1D3A7E98-B40E-4972-9DAE-C3857BA52EA4}"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32B7C1-0500-4CB1-BC42-DF4D2F33972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1A6358F8-6422-4A37-A5F0-5B5FFFBCE437}">
      <dgm:prSet custT="1"/>
      <dgm:spPr/>
      <dgm:t>
        <a:bodyPr/>
        <a:lstStyle/>
        <a:p>
          <a:pPr rtl="0"/>
          <a:r>
            <a:rPr lang="es-ES" sz="2000" b="1" dirty="0">
              <a:latin typeface="Calibri" pitchFamily="34" charset="0"/>
            </a:rPr>
            <a:t>Barreras</a:t>
          </a:r>
          <a:endParaRPr lang="es-ES" sz="2000" dirty="0"/>
        </a:p>
      </dgm:t>
    </dgm:pt>
    <dgm:pt modelId="{5109379D-241F-4D9B-B508-1F2E92A37533}" type="parTrans" cxnId="{D864FA38-6DBB-4E8D-8DC7-AACCBC31A87A}">
      <dgm:prSet/>
      <dgm:spPr/>
      <dgm:t>
        <a:bodyPr/>
        <a:lstStyle/>
        <a:p>
          <a:endParaRPr lang="es-ES"/>
        </a:p>
      </dgm:t>
    </dgm:pt>
    <dgm:pt modelId="{C0A826EB-E70B-46EB-98B4-982E8699B156}" type="sibTrans" cxnId="{D864FA38-6DBB-4E8D-8DC7-AACCBC31A87A}">
      <dgm:prSet/>
      <dgm:spPr/>
      <dgm:t>
        <a:bodyPr/>
        <a:lstStyle/>
        <a:p>
          <a:endParaRPr lang="es-ES"/>
        </a:p>
      </dgm:t>
    </dgm:pt>
    <dgm:pt modelId="{DC42F61C-C020-49BA-ACCD-D979C4E317C7}">
      <dgm:prSet custT="1"/>
      <dgm:spPr/>
      <dgm:t>
        <a:bodyPr/>
        <a:lstStyle/>
        <a:p>
          <a:pPr rtl="0"/>
          <a:r>
            <a:rPr lang="es-ES" sz="1600" b="1" dirty="0">
              <a:latin typeface="Calibri" pitchFamily="34" charset="0"/>
            </a:rPr>
            <a:t>Elevados costes</a:t>
          </a:r>
          <a:endParaRPr lang="es-ES" sz="1600" dirty="0">
            <a:latin typeface="Calibri" pitchFamily="34" charset="0"/>
          </a:endParaRPr>
        </a:p>
      </dgm:t>
    </dgm:pt>
    <dgm:pt modelId="{E4B94E0C-C87A-4197-B8C7-409D81E24044}" type="parTrans" cxnId="{6D0C5273-F9F4-4250-A41A-0C7E84846BC8}">
      <dgm:prSet/>
      <dgm:spPr/>
      <dgm:t>
        <a:bodyPr/>
        <a:lstStyle/>
        <a:p>
          <a:endParaRPr lang="es-ES"/>
        </a:p>
      </dgm:t>
    </dgm:pt>
    <dgm:pt modelId="{47F6926C-C18E-484B-A471-C4DF6EF75694}" type="sibTrans" cxnId="{6D0C5273-F9F4-4250-A41A-0C7E84846BC8}">
      <dgm:prSet/>
      <dgm:spPr/>
      <dgm:t>
        <a:bodyPr/>
        <a:lstStyle/>
        <a:p>
          <a:endParaRPr lang="es-ES"/>
        </a:p>
      </dgm:t>
    </dgm:pt>
    <dgm:pt modelId="{F90548F9-7F20-4E5C-88E7-78F127F41D5B}">
      <dgm:prSet custT="1"/>
      <dgm:spPr/>
      <dgm:t>
        <a:bodyPr/>
        <a:lstStyle/>
        <a:p>
          <a:pPr rtl="0"/>
          <a:r>
            <a:rPr lang="es-ES" sz="1600" b="1" dirty="0">
              <a:latin typeface="Calibri" pitchFamily="34" charset="0"/>
            </a:rPr>
            <a:t>Obsolescencia tecnológica</a:t>
          </a:r>
          <a:endParaRPr lang="es-ES" sz="1600" dirty="0">
            <a:latin typeface="Calibri" pitchFamily="34" charset="0"/>
          </a:endParaRPr>
        </a:p>
      </dgm:t>
    </dgm:pt>
    <dgm:pt modelId="{3A0BD9C0-56A3-4B36-A554-5E67298EF336}" type="parTrans" cxnId="{E248E41E-A189-41BB-9A61-42ADEED710BB}">
      <dgm:prSet/>
      <dgm:spPr/>
      <dgm:t>
        <a:bodyPr/>
        <a:lstStyle/>
        <a:p>
          <a:endParaRPr lang="es-ES"/>
        </a:p>
      </dgm:t>
    </dgm:pt>
    <dgm:pt modelId="{D579456A-F275-46C5-B3BB-1CA76972B89A}" type="sibTrans" cxnId="{E248E41E-A189-41BB-9A61-42ADEED710BB}">
      <dgm:prSet/>
      <dgm:spPr/>
      <dgm:t>
        <a:bodyPr/>
        <a:lstStyle/>
        <a:p>
          <a:endParaRPr lang="es-ES"/>
        </a:p>
      </dgm:t>
    </dgm:pt>
    <dgm:pt modelId="{27E8ABA9-5222-46FF-B247-6C1348C74F08}">
      <dgm:prSet custT="1"/>
      <dgm:spPr/>
      <dgm:t>
        <a:bodyPr/>
        <a:lstStyle/>
        <a:p>
          <a:pPr rtl="0"/>
          <a:r>
            <a:rPr lang="es-ES" sz="1600" b="1" dirty="0">
              <a:latin typeface="Calibri" pitchFamily="34" charset="0"/>
            </a:rPr>
            <a:t>Capacidad de regulación</a:t>
          </a:r>
        </a:p>
      </dgm:t>
    </dgm:pt>
    <dgm:pt modelId="{2FE8A4C9-8B9A-4DF6-ACE6-E4DBFE37EFED}" type="parTrans" cxnId="{AD76A195-37A2-40C5-A7A1-890EF2DA3774}">
      <dgm:prSet/>
      <dgm:spPr/>
      <dgm:t>
        <a:bodyPr/>
        <a:lstStyle/>
        <a:p>
          <a:endParaRPr lang="es-ES"/>
        </a:p>
      </dgm:t>
    </dgm:pt>
    <dgm:pt modelId="{5754CF8C-0752-47BC-9AF6-5F8D96CE6967}" type="sibTrans" cxnId="{AD76A195-37A2-40C5-A7A1-890EF2DA3774}">
      <dgm:prSet/>
      <dgm:spPr/>
      <dgm:t>
        <a:bodyPr/>
        <a:lstStyle/>
        <a:p>
          <a:endParaRPr lang="es-ES"/>
        </a:p>
      </dgm:t>
    </dgm:pt>
    <dgm:pt modelId="{FCB0EBE0-D8AA-4243-BFC7-A70E66087AFF}">
      <dgm:prSet custT="1"/>
      <dgm:spPr/>
      <dgm:t>
        <a:bodyPr/>
        <a:lstStyle/>
        <a:p>
          <a:pPr rtl="0"/>
          <a:r>
            <a:rPr lang="es-ES" sz="1600" b="1" dirty="0">
              <a:latin typeface="Calibri" pitchFamily="34" charset="0"/>
            </a:rPr>
            <a:t>Mejora del rendimiento y consumo energético</a:t>
          </a:r>
        </a:p>
      </dgm:t>
    </dgm:pt>
    <dgm:pt modelId="{65A4339F-538B-427E-93AF-6100D3815EC6}" type="parTrans" cxnId="{740435FB-1084-4D5E-944C-4996CFD8304C}">
      <dgm:prSet/>
      <dgm:spPr/>
      <dgm:t>
        <a:bodyPr/>
        <a:lstStyle/>
        <a:p>
          <a:endParaRPr lang="es-ES"/>
        </a:p>
      </dgm:t>
    </dgm:pt>
    <dgm:pt modelId="{FD73344D-D781-4674-BA0F-BF08C75E2295}" type="sibTrans" cxnId="{740435FB-1084-4D5E-944C-4996CFD8304C}">
      <dgm:prSet/>
      <dgm:spPr/>
      <dgm:t>
        <a:bodyPr/>
        <a:lstStyle/>
        <a:p>
          <a:endParaRPr lang="es-ES"/>
        </a:p>
      </dgm:t>
    </dgm:pt>
    <dgm:pt modelId="{E5DB8BED-D48D-4DF7-8EDD-457397285685}" type="pres">
      <dgm:prSet presAssocID="{3432B7C1-0500-4CB1-BC42-DF4D2F339729}" presName="Name0" presStyleCnt="0">
        <dgm:presLayoutVars>
          <dgm:dir/>
          <dgm:animLvl val="lvl"/>
          <dgm:resizeHandles val="exact"/>
        </dgm:presLayoutVars>
      </dgm:prSet>
      <dgm:spPr/>
      <dgm:t>
        <a:bodyPr/>
        <a:lstStyle/>
        <a:p>
          <a:endParaRPr lang="es-ES"/>
        </a:p>
      </dgm:t>
    </dgm:pt>
    <dgm:pt modelId="{4FA9CA66-7EE8-4246-B1D0-426AF3A1FECB}" type="pres">
      <dgm:prSet presAssocID="{1A6358F8-6422-4A37-A5F0-5B5FFFBCE437}" presName="linNode" presStyleCnt="0"/>
      <dgm:spPr/>
    </dgm:pt>
    <dgm:pt modelId="{5673EAC0-B6A4-49AC-99E1-24661E22EBD2}" type="pres">
      <dgm:prSet presAssocID="{1A6358F8-6422-4A37-A5F0-5B5FFFBCE437}" presName="parentText" presStyleLbl="node1" presStyleIdx="0" presStyleCnt="1" custScaleX="88014" custScaleY="87319" custLinFactNeighborX="-2655">
        <dgm:presLayoutVars>
          <dgm:chMax val="1"/>
          <dgm:bulletEnabled val="1"/>
        </dgm:presLayoutVars>
      </dgm:prSet>
      <dgm:spPr/>
      <dgm:t>
        <a:bodyPr/>
        <a:lstStyle/>
        <a:p>
          <a:endParaRPr lang="es-ES"/>
        </a:p>
      </dgm:t>
    </dgm:pt>
    <dgm:pt modelId="{54E51E0E-593E-43A1-96DE-959B3B958394}" type="pres">
      <dgm:prSet presAssocID="{1A6358F8-6422-4A37-A5F0-5B5FFFBCE437}" presName="descendantText" presStyleLbl="alignAccFollowNode1" presStyleIdx="0" presStyleCnt="1" custScaleX="102410" custScaleY="93176" custLinFactNeighborX="-7085">
        <dgm:presLayoutVars>
          <dgm:bulletEnabled val="1"/>
        </dgm:presLayoutVars>
      </dgm:prSet>
      <dgm:spPr/>
      <dgm:t>
        <a:bodyPr/>
        <a:lstStyle/>
        <a:p>
          <a:endParaRPr lang="es-ES"/>
        </a:p>
      </dgm:t>
    </dgm:pt>
  </dgm:ptLst>
  <dgm:cxnLst>
    <dgm:cxn modelId="{D864FA38-6DBB-4E8D-8DC7-AACCBC31A87A}" srcId="{3432B7C1-0500-4CB1-BC42-DF4D2F339729}" destId="{1A6358F8-6422-4A37-A5F0-5B5FFFBCE437}" srcOrd="0" destOrd="0" parTransId="{5109379D-241F-4D9B-B508-1F2E92A37533}" sibTransId="{C0A826EB-E70B-46EB-98B4-982E8699B156}"/>
    <dgm:cxn modelId="{EE51DA13-0777-4416-B172-36FED05E8A3D}" type="presOf" srcId="{F90548F9-7F20-4E5C-88E7-78F127F41D5B}" destId="{54E51E0E-593E-43A1-96DE-959B3B958394}" srcOrd="0" destOrd="1" presId="urn:microsoft.com/office/officeart/2005/8/layout/vList5"/>
    <dgm:cxn modelId="{E1EDEEFE-671D-4C7B-A645-C21088A3ACCC}" type="presOf" srcId="{27E8ABA9-5222-46FF-B247-6C1348C74F08}" destId="{54E51E0E-593E-43A1-96DE-959B3B958394}" srcOrd="0" destOrd="2" presId="urn:microsoft.com/office/officeart/2005/8/layout/vList5"/>
    <dgm:cxn modelId="{3C9D591A-33E8-4255-B16C-49AD8CAB3FCB}" type="presOf" srcId="{3432B7C1-0500-4CB1-BC42-DF4D2F339729}" destId="{E5DB8BED-D48D-4DF7-8EDD-457397285685}" srcOrd="0" destOrd="0" presId="urn:microsoft.com/office/officeart/2005/8/layout/vList5"/>
    <dgm:cxn modelId="{53B65195-9538-4B53-8FE7-FD1F8A21937B}" type="presOf" srcId="{DC42F61C-C020-49BA-ACCD-D979C4E317C7}" destId="{54E51E0E-593E-43A1-96DE-959B3B958394}" srcOrd="0" destOrd="0" presId="urn:microsoft.com/office/officeart/2005/8/layout/vList5"/>
    <dgm:cxn modelId="{6D0C5273-F9F4-4250-A41A-0C7E84846BC8}" srcId="{1A6358F8-6422-4A37-A5F0-5B5FFFBCE437}" destId="{DC42F61C-C020-49BA-ACCD-D979C4E317C7}" srcOrd="0" destOrd="0" parTransId="{E4B94E0C-C87A-4197-B8C7-409D81E24044}" sibTransId="{47F6926C-C18E-484B-A471-C4DF6EF75694}"/>
    <dgm:cxn modelId="{AD76A195-37A2-40C5-A7A1-890EF2DA3774}" srcId="{1A6358F8-6422-4A37-A5F0-5B5FFFBCE437}" destId="{27E8ABA9-5222-46FF-B247-6C1348C74F08}" srcOrd="2" destOrd="0" parTransId="{2FE8A4C9-8B9A-4DF6-ACE6-E4DBFE37EFED}" sibTransId="{5754CF8C-0752-47BC-9AF6-5F8D96CE6967}"/>
    <dgm:cxn modelId="{CD41E2E8-8C15-4173-B61A-6E914D678219}" type="presOf" srcId="{FCB0EBE0-D8AA-4243-BFC7-A70E66087AFF}" destId="{54E51E0E-593E-43A1-96DE-959B3B958394}" srcOrd="0" destOrd="3" presId="urn:microsoft.com/office/officeart/2005/8/layout/vList5"/>
    <dgm:cxn modelId="{4DB3A5C1-8134-4153-8999-BB2338942C94}" type="presOf" srcId="{1A6358F8-6422-4A37-A5F0-5B5FFFBCE437}" destId="{5673EAC0-B6A4-49AC-99E1-24661E22EBD2}" srcOrd="0" destOrd="0" presId="urn:microsoft.com/office/officeart/2005/8/layout/vList5"/>
    <dgm:cxn modelId="{E248E41E-A189-41BB-9A61-42ADEED710BB}" srcId="{1A6358F8-6422-4A37-A5F0-5B5FFFBCE437}" destId="{F90548F9-7F20-4E5C-88E7-78F127F41D5B}" srcOrd="1" destOrd="0" parTransId="{3A0BD9C0-56A3-4B36-A554-5E67298EF336}" sibTransId="{D579456A-F275-46C5-B3BB-1CA76972B89A}"/>
    <dgm:cxn modelId="{740435FB-1084-4D5E-944C-4996CFD8304C}" srcId="{1A6358F8-6422-4A37-A5F0-5B5FFFBCE437}" destId="{FCB0EBE0-D8AA-4243-BFC7-A70E66087AFF}" srcOrd="3" destOrd="0" parTransId="{65A4339F-538B-427E-93AF-6100D3815EC6}" sibTransId="{FD73344D-D781-4674-BA0F-BF08C75E2295}"/>
    <dgm:cxn modelId="{509BF863-90C8-442A-8A49-A21188077D61}" type="presParOf" srcId="{E5DB8BED-D48D-4DF7-8EDD-457397285685}" destId="{4FA9CA66-7EE8-4246-B1D0-426AF3A1FECB}" srcOrd="0" destOrd="0" presId="urn:microsoft.com/office/officeart/2005/8/layout/vList5"/>
    <dgm:cxn modelId="{6E08ACE2-F0C4-442F-AA5D-AFF31C402376}" type="presParOf" srcId="{4FA9CA66-7EE8-4246-B1D0-426AF3A1FECB}" destId="{5673EAC0-B6A4-49AC-99E1-24661E22EBD2}" srcOrd="0" destOrd="0" presId="urn:microsoft.com/office/officeart/2005/8/layout/vList5"/>
    <dgm:cxn modelId="{58D2D62F-BF3B-4059-B9D4-987EA1E02A10}" type="presParOf" srcId="{4FA9CA66-7EE8-4246-B1D0-426AF3A1FECB}" destId="{54E51E0E-593E-43A1-96DE-959B3B958394}"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FBC52-0C12-466C-9501-00485F23EE86}">
      <dsp:nvSpPr>
        <dsp:cNvPr id="0" name=""/>
        <dsp:cNvSpPr/>
      </dsp:nvSpPr>
      <dsp:spPr>
        <a:xfrm>
          <a:off x="0" y="417274"/>
          <a:ext cx="3643077" cy="878048"/>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b="1" kern="1200" dirty="0">
              <a:latin typeface="Calibri" pitchFamily="34" charset="0"/>
            </a:rPr>
            <a:t>La desalación en la isla de Gran Canaria es un recurso básico, más que alternativo</a:t>
          </a:r>
        </a:p>
      </dsp:txBody>
      <dsp:txXfrm>
        <a:off x="42863" y="460137"/>
        <a:ext cx="3557351" cy="792322"/>
      </dsp:txXfrm>
    </dsp:sp>
    <dsp:sp modelId="{1D3A7E98-B40E-4972-9DAE-C3857BA52EA4}">
      <dsp:nvSpPr>
        <dsp:cNvPr id="0" name=""/>
        <dsp:cNvSpPr/>
      </dsp:nvSpPr>
      <dsp:spPr>
        <a:xfrm>
          <a:off x="0" y="1368582"/>
          <a:ext cx="3643077" cy="580721"/>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b="1" kern="1200" dirty="0">
              <a:latin typeface="Calibri" pitchFamily="34" charset="0"/>
            </a:rPr>
            <a:t>El 82% de la población de la isla es abastecida con agua desalada</a:t>
          </a:r>
        </a:p>
      </dsp:txBody>
      <dsp:txXfrm>
        <a:off x="28348" y="1396930"/>
        <a:ext cx="3586381" cy="5240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E51E0E-593E-43A1-96DE-959B3B958394}">
      <dsp:nvSpPr>
        <dsp:cNvPr id="0" name=""/>
        <dsp:cNvSpPr/>
      </dsp:nvSpPr>
      <dsp:spPr>
        <a:xfrm rot="5400000">
          <a:off x="2295965" y="-661594"/>
          <a:ext cx="1277953" cy="30393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s-ES" sz="1600" b="1" kern="1200" dirty="0">
              <a:latin typeface="Calibri" pitchFamily="34" charset="0"/>
            </a:rPr>
            <a:t>Elevados costes</a:t>
          </a:r>
          <a:endParaRPr lang="es-ES" sz="1600" kern="1200" dirty="0">
            <a:latin typeface="Calibri" pitchFamily="34" charset="0"/>
          </a:endParaRPr>
        </a:p>
        <a:p>
          <a:pPr marL="171450" lvl="1" indent="-171450" algn="l" defTabSz="711200" rtl="0">
            <a:lnSpc>
              <a:spcPct val="90000"/>
            </a:lnSpc>
            <a:spcBef>
              <a:spcPct val="0"/>
            </a:spcBef>
            <a:spcAft>
              <a:spcPct val="15000"/>
            </a:spcAft>
            <a:buChar char="••"/>
          </a:pPr>
          <a:r>
            <a:rPr lang="es-ES" sz="1600" b="1" kern="1200" dirty="0">
              <a:latin typeface="Calibri" pitchFamily="34" charset="0"/>
            </a:rPr>
            <a:t>Obsolescencia tecnológica</a:t>
          </a:r>
          <a:endParaRPr lang="es-ES" sz="1600" kern="1200" dirty="0">
            <a:latin typeface="Calibri" pitchFamily="34" charset="0"/>
          </a:endParaRPr>
        </a:p>
        <a:p>
          <a:pPr marL="171450" lvl="1" indent="-171450" algn="l" defTabSz="711200" rtl="0">
            <a:lnSpc>
              <a:spcPct val="90000"/>
            </a:lnSpc>
            <a:spcBef>
              <a:spcPct val="0"/>
            </a:spcBef>
            <a:spcAft>
              <a:spcPct val="15000"/>
            </a:spcAft>
            <a:buChar char="••"/>
          </a:pPr>
          <a:r>
            <a:rPr lang="es-ES" sz="1600" b="1" kern="1200" dirty="0">
              <a:latin typeface="Calibri" pitchFamily="34" charset="0"/>
            </a:rPr>
            <a:t>Capacidad de regulación</a:t>
          </a:r>
        </a:p>
        <a:p>
          <a:pPr marL="171450" lvl="1" indent="-171450" algn="l" defTabSz="711200" rtl="0">
            <a:lnSpc>
              <a:spcPct val="90000"/>
            </a:lnSpc>
            <a:spcBef>
              <a:spcPct val="0"/>
            </a:spcBef>
            <a:spcAft>
              <a:spcPct val="15000"/>
            </a:spcAft>
            <a:buChar char="••"/>
          </a:pPr>
          <a:r>
            <a:rPr lang="es-ES" sz="1600" b="1" kern="1200" dirty="0">
              <a:latin typeface="Calibri" pitchFamily="34" charset="0"/>
            </a:rPr>
            <a:t>Mejora del rendimiento y consumo energético</a:t>
          </a:r>
        </a:p>
      </dsp:txBody>
      <dsp:txXfrm rot="-5400000">
        <a:off x="1415292" y="281464"/>
        <a:ext cx="2976915" cy="1153183"/>
      </dsp:txXfrm>
    </dsp:sp>
    <dsp:sp modelId="{5673EAC0-B6A4-49AC-99E1-24661E22EBD2}">
      <dsp:nvSpPr>
        <dsp:cNvPr id="0" name=""/>
        <dsp:cNvSpPr/>
      </dsp:nvSpPr>
      <dsp:spPr>
        <a:xfrm>
          <a:off x="0" y="109541"/>
          <a:ext cx="1469283" cy="14970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s-ES" sz="2000" b="1" kern="1200" dirty="0">
              <a:latin typeface="Calibri" pitchFamily="34" charset="0"/>
            </a:rPr>
            <a:t>Barreras</a:t>
          </a:r>
          <a:endParaRPr lang="es-ES" sz="2000" kern="1200" dirty="0"/>
        </a:p>
      </dsp:txBody>
      <dsp:txXfrm>
        <a:off x="71724" y="181265"/>
        <a:ext cx="1325835" cy="135357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D79EC0-1652-453A-9F69-DEC9140785D1}" type="datetimeFigureOut">
              <a:rPr lang="es-ES_tradnl" smtClean="0"/>
              <a:t>28/07/2021</a:t>
            </a:fld>
            <a:endParaRPr lang="es-ES_tradnl"/>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BA84B3-B7DB-4158-B1BF-901C8762B314}" type="slidenum">
              <a:rPr lang="es-ES_tradnl" smtClean="0"/>
              <a:t>‹Nº›</a:t>
            </a:fld>
            <a:endParaRPr lang="es-ES_tradnl"/>
          </a:p>
        </p:txBody>
      </p:sp>
    </p:spTree>
    <p:extLst>
      <p:ext uri="{BB962C8B-B14F-4D97-AF65-F5344CB8AC3E}">
        <p14:creationId xmlns:p14="http://schemas.microsoft.com/office/powerpoint/2010/main" val="828073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ortada">
    <p:spTree>
      <p:nvGrpSpPr>
        <p:cNvPr id="1" name=""/>
        <p:cNvGrpSpPr/>
        <p:nvPr/>
      </p:nvGrpSpPr>
      <p:grpSpPr>
        <a:xfrm>
          <a:off x="0" y="0"/>
          <a:ext cx="0" cy="0"/>
          <a:chOff x="0" y="0"/>
          <a:chExt cx="0" cy="0"/>
        </a:xfrm>
      </p:grpSpPr>
      <p:pic>
        <p:nvPicPr>
          <p:cNvPr id="16" name="15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188" y="1306645"/>
            <a:ext cx="4727270" cy="2930381"/>
          </a:xfrm>
          <a:prstGeom prst="rect">
            <a:avLst/>
          </a:prstGeom>
        </p:spPr>
      </p:pic>
      <p:sp>
        <p:nvSpPr>
          <p:cNvPr id="3" name="2 Subtítulo"/>
          <p:cNvSpPr>
            <a:spLocks noGrp="1"/>
          </p:cNvSpPr>
          <p:nvPr>
            <p:ph type="subTitle" idx="1" hasCustomPrompt="1"/>
          </p:nvPr>
        </p:nvSpPr>
        <p:spPr>
          <a:xfrm>
            <a:off x="4571999" y="3000129"/>
            <a:ext cx="4176465" cy="1067045"/>
          </a:xfrm>
          <a:prstGeom prst="rect">
            <a:avLst/>
          </a:prstGeom>
        </p:spPr>
        <p:txBody>
          <a:bodyPr>
            <a:normAutofit/>
          </a:bodyPr>
          <a:lstStyle>
            <a:lvl1pPr marL="0" indent="0" algn="r">
              <a:spcBef>
                <a:spcPts val="0"/>
              </a:spcBef>
              <a:buNone/>
              <a:defRPr sz="27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Ponente</a:t>
            </a:r>
          </a:p>
          <a:p>
            <a:r>
              <a:rPr lang="es-ES" dirty="0"/>
              <a:t>Ponente</a:t>
            </a:r>
          </a:p>
        </p:txBody>
      </p:sp>
      <p:sp>
        <p:nvSpPr>
          <p:cNvPr id="2" name="1 Título"/>
          <p:cNvSpPr>
            <a:spLocks noGrp="1"/>
          </p:cNvSpPr>
          <p:nvPr>
            <p:ph type="ctrTitle" hasCustomPrompt="1"/>
          </p:nvPr>
        </p:nvSpPr>
        <p:spPr>
          <a:xfrm>
            <a:off x="678426" y="1524379"/>
            <a:ext cx="8082116" cy="1102519"/>
          </a:xfrm>
          <a:prstGeom prst="rect">
            <a:avLst/>
          </a:prstGeom>
        </p:spPr>
        <p:txBody>
          <a:bodyPr>
            <a:noAutofit/>
          </a:bodyPr>
          <a:lstStyle>
            <a:lvl1pPr algn="r">
              <a:defRPr sz="3200" baseline="0"/>
            </a:lvl1pPr>
          </a:lstStyle>
          <a:p>
            <a:r>
              <a:rPr lang="es-ES" dirty="0"/>
              <a:t>Título de la ponencia</a:t>
            </a:r>
            <a:br>
              <a:rPr lang="es-ES" dirty="0"/>
            </a:br>
            <a:r>
              <a:rPr lang="es-ES" dirty="0"/>
              <a:t>Título de la ponencia</a:t>
            </a:r>
          </a:p>
        </p:txBody>
      </p:sp>
      <p:sp>
        <p:nvSpPr>
          <p:cNvPr id="17" name="3 Marcador de fecha"/>
          <p:cNvSpPr>
            <a:spLocks noGrp="1"/>
          </p:cNvSpPr>
          <p:nvPr>
            <p:ph type="dt" sz="half" idx="4294967295"/>
          </p:nvPr>
        </p:nvSpPr>
        <p:spPr>
          <a:xfrm>
            <a:off x="7324044" y="4771343"/>
            <a:ext cx="1435036" cy="273844"/>
          </a:xfrm>
          <a:prstGeom prst="rect">
            <a:avLst/>
          </a:prstGeom>
        </p:spPr>
        <p:txBody>
          <a:bodyPr/>
          <a:lstStyle>
            <a:lvl1pPr algn="r">
              <a:defRPr sz="1200"/>
            </a:lvl1pPr>
          </a:lstStyle>
          <a:p>
            <a:endParaRPr lang="es-ES" dirty="0"/>
          </a:p>
        </p:txBody>
      </p:sp>
      <p:pic>
        <p:nvPicPr>
          <p:cNvPr id="19" name="18 Image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2086" y="178900"/>
            <a:ext cx="2272745" cy="973480"/>
          </a:xfrm>
          <a:prstGeom prst="rect">
            <a:avLst/>
          </a:prstGeom>
        </p:spPr>
      </p:pic>
      <p:pic>
        <p:nvPicPr>
          <p:cNvPr id="11" name="10 Imagen" descr="L:\DEF\Unidad de Apoyo\15.04 PO CRECIMIENTO INTELIGENTE 2014-2020\17 COMUNICACIÓN\Plantillas\FEDER.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85787" y="4237026"/>
            <a:ext cx="1015606" cy="838800"/>
          </a:xfrm>
          <a:prstGeom prst="rect">
            <a:avLst/>
          </a:prstGeom>
          <a:noFill/>
          <a:ln>
            <a:noFill/>
          </a:ln>
        </p:spPr>
      </p:pic>
      <p:sp>
        <p:nvSpPr>
          <p:cNvPr id="4" name="Rectangle 1"/>
          <p:cNvSpPr>
            <a:spLocks noChangeArrowheads="1"/>
          </p:cNvSpPr>
          <p:nvPr userDrawn="1"/>
        </p:nvSpPr>
        <p:spPr bwMode="auto">
          <a:xfrm>
            <a:off x="2119958" y="4774072"/>
            <a:ext cx="478566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700338" algn="ctr"/>
                <a:tab pos="5400675" algn="r"/>
              </a:tabLst>
              <a:defRPr>
                <a:solidFill>
                  <a:schemeClr val="tx1"/>
                </a:solidFill>
                <a:latin typeface="Arial" pitchFamily="34" charset="0"/>
                <a:cs typeface="Arial" pitchFamily="34" charset="0"/>
              </a:defRPr>
            </a:lvl1pPr>
            <a:lvl2pPr fontAlgn="base">
              <a:spcBef>
                <a:spcPct val="0"/>
              </a:spcBef>
              <a:spcAft>
                <a:spcPct val="0"/>
              </a:spcAft>
              <a:tabLst>
                <a:tab pos="2700338" algn="ctr"/>
                <a:tab pos="5400675" algn="r"/>
              </a:tabLst>
              <a:defRPr>
                <a:solidFill>
                  <a:schemeClr val="tx1"/>
                </a:solidFill>
                <a:latin typeface="Arial" pitchFamily="34" charset="0"/>
                <a:cs typeface="Arial" pitchFamily="34" charset="0"/>
              </a:defRPr>
            </a:lvl2pPr>
            <a:lvl3pPr fontAlgn="base">
              <a:spcBef>
                <a:spcPct val="0"/>
              </a:spcBef>
              <a:spcAft>
                <a:spcPct val="0"/>
              </a:spcAft>
              <a:tabLst>
                <a:tab pos="2700338" algn="ctr"/>
                <a:tab pos="5400675" algn="r"/>
              </a:tabLst>
              <a:defRPr>
                <a:solidFill>
                  <a:schemeClr val="tx1"/>
                </a:solidFill>
                <a:latin typeface="Arial" pitchFamily="34" charset="0"/>
                <a:cs typeface="Arial" pitchFamily="34" charset="0"/>
              </a:defRPr>
            </a:lvl3pPr>
            <a:lvl4pPr fontAlgn="base">
              <a:spcBef>
                <a:spcPct val="0"/>
              </a:spcBef>
              <a:spcAft>
                <a:spcPct val="0"/>
              </a:spcAft>
              <a:tabLst>
                <a:tab pos="2700338" algn="ctr"/>
                <a:tab pos="5400675" algn="r"/>
              </a:tabLst>
              <a:defRPr>
                <a:solidFill>
                  <a:schemeClr val="tx1"/>
                </a:solidFill>
                <a:latin typeface="Arial" pitchFamily="34" charset="0"/>
                <a:cs typeface="Arial" pitchFamily="34" charset="0"/>
              </a:defRPr>
            </a:lvl4pPr>
            <a:lvl5pPr fontAlgn="base">
              <a:spcBef>
                <a:spcPct val="0"/>
              </a:spcBef>
              <a:spcAft>
                <a:spcPct val="0"/>
              </a:spcAft>
              <a:tabLst>
                <a:tab pos="2700338" algn="ctr"/>
                <a:tab pos="5400675" algn="r"/>
              </a:tabLst>
              <a:defRPr>
                <a:solidFill>
                  <a:schemeClr val="tx1"/>
                </a:solidFill>
                <a:latin typeface="Arial" pitchFamily="34" charset="0"/>
                <a:cs typeface="Arial" pitchFamily="34" charset="0"/>
              </a:defRPr>
            </a:lvl5pPr>
            <a:lvl6pPr fontAlgn="base">
              <a:spcBef>
                <a:spcPct val="0"/>
              </a:spcBef>
              <a:spcAft>
                <a:spcPct val="0"/>
              </a:spcAft>
              <a:tabLst>
                <a:tab pos="2700338" algn="ctr"/>
                <a:tab pos="5400675" algn="r"/>
              </a:tabLst>
              <a:defRPr>
                <a:solidFill>
                  <a:schemeClr val="tx1"/>
                </a:solidFill>
                <a:latin typeface="Arial" pitchFamily="34" charset="0"/>
                <a:cs typeface="Arial" pitchFamily="34" charset="0"/>
              </a:defRPr>
            </a:lvl6pPr>
            <a:lvl7pPr fontAlgn="base">
              <a:spcBef>
                <a:spcPct val="0"/>
              </a:spcBef>
              <a:spcAft>
                <a:spcPct val="0"/>
              </a:spcAft>
              <a:tabLst>
                <a:tab pos="2700338" algn="ctr"/>
                <a:tab pos="5400675" algn="r"/>
              </a:tabLst>
              <a:defRPr>
                <a:solidFill>
                  <a:schemeClr val="tx1"/>
                </a:solidFill>
                <a:latin typeface="Arial" pitchFamily="34" charset="0"/>
                <a:cs typeface="Arial" pitchFamily="34" charset="0"/>
              </a:defRPr>
            </a:lvl7pPr>
            <a:lvl8pPr fontAlgn="base">
              <a:spcBef>
                <a:spcPct val="0"/>
              </a:spcBef>
              <a:spcAft>
                <a:spcPct val="0"/>
              </a:spcAft>
              <a:tabLst>
                <a:tab pos="2700338" algn="ctr"/>
                <a:tab pos="5400675" algn="r"/>
              </a:tabLst>
              <a:defRPr>
                <a:solidFill>
                  <a:schemeClr val="tx1"/>
                </a:solidFill>
                <a:latin typeface="Arial" pitchFamily="34" charset="0"/>
                <a:cs typeface="Arial" pitchFamily="34" charset="0"/>
              </a:defRPr>
            </a:lvl8pPr>
            <a:lvl9pPr fontAlgn="base">
              <a:spcBef>
                <a:spcPct val="0"/>
              </a:spcBef>
              <a:spcAft>
                <a:spcPct val="0"/>
              </a:spcAft>
              <a:tabLst>
                <a:tab pos="2700338" algn="ctr"/>
                <a:tab pos="5400675"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700338" algn="ctr"/>
                <a:tab pos="5400675" algn="r"/>
              </a:tabLst>
            </a:pPr>
            <a:r>
              <a:rPr kumimoji="0" lang="es-ES_tradnl" altLang="es-ES" sz="900" b="0" i="0" u="none" strike="noStrike" cap="none" normalizeH="0" baseline="0" dirty="0">
                <a:ln>
                  <a:noFill/>
                </a:ln>
                <a:solidFill>
                  <a:schemeClr val="tx1"/>
                </a:solidFill>
                <a:effectLst/>
                <a:latin typeface="Century Gothic" pitchFamily="34" charset="0"/>
                <a:ea typeface="Calibri" pitchFamily="34" charset="0"/>
                <a:cs typeface="Times New Roman" pitchFamily="18" charset="0"/>
              </a:rPr>
              <a:t>Fondo Europeo de Desarrollo Regional (FEDER)	          </a:t>
            </a:r>
            <a:r>
              <a:rPr kumimoji="0" lang="es-ES_tradnl" altLang="es-ES" sz="900" b="1" i="1" u="none" strike="noStrike" cap="none" normalizeH="0" baseline="0" dirty="0">
                <a:ln>
                  <a:noFill/>
                </a:ln>
                <a:solidFill>
                  <a:srgbClr val="009ED6"/>
                </a:solidFill>
                <a:effectLst/>
                <a:latin typeface="Century Gothic" pitchFamily="34" charset="0"/>
                <a:ea typeface="Calibri" pitchFamily="34" charset="0"/>
                <a:cs typeface="Times New Roman" pitchFamily="18" charset="0"/>
              </a:rPr>
              <a:t>Una manera de hacer Europa</a:t>
            </a:r>
            <a:endParaRPr kumimoji="0" lang="es-ES" altLang="es-ES" sz="800" b="0" i="0" u="none" strike="noStrike" cap="none" normalizeH="0" baseline="0" dirty="0">
              <a:ln>
                <a:noFill/>
              </a:ln>
              <a:solidFill>
                <a:schemeClr val="tx1"/>
              </a:solidFill>
              <a:effectLst/>
              <a:latin typeface="Arial" pitchFamily="34" charset="0"/>
              <a:cs typeface="Arial" pitchFamily="34" charset="0"/>
            </a:endParaRPr>
          </a:p>
        </p:txBody>
      </p:sp>
      <p:pic>
        <p:nvPicPr>
          <p:cNvPr id="13" name="12 Imagen"/>
          <p:cNvPicPr/>
          <p:nvPr userDrawn="1"/>
        </p:nvPicPr>
        <p:blipFill>
          <a:blip r:embed="rId5">
            <a:extLst>
              <a:ext uri="{28A0092B-C50C-407E-A947-70E740481C1C}">
                <a14:useLocalDpi xmlns:a14="http://schemas.microsoft.com/office/drawing/2010/main" val="0"/>
              </a:ext>
            </a:extLst>
          </a:blip>
          <a:stretch>
            <a:fillRect/>
          </a:stretch>
        </p:blipFill>
        <p:spPr>
          <a:xfrm>
            <a:off x="4992810" y="248400"/>
            <a:ext cx="2146300" cy="838200"/>
          </a:xfrm>
          <a:prstGeom prst="rect">
            <a:avLst/>
          </a:prstGeom>
        </p:spPr>
      </p:pic>
      <p:pic>
        <p:nvPicPr>
          <p:cNvPr id="14" name="13 Imagen"/>
          <p:cNvPicPr/>
          <p:nvPr userDrawn="1"/>
        </p:nvPicPr>
        <p:blipFill rotWithShape="1">
          <a:blip r:embed="rId6">
            <a:extLst>
              <a:ext uri="{28A0092B-C50C-407E-A947-70E740481C1C}">
                <a14:useLocalDpi xmlns:a14="http://schemas.microsoft.com/office/drawing/2010/main" val="0"/>
              </a:ext>
            </a:extLst>
          </a:blip>
          <a:srcRect l="15604" t="11224" r="11834" b="18524"/>
          <a:stretch/>
        </p:blipFill>
        <p:spPr bwMode="auto">
          <a:xfrm>
            <a:off x="7251345" y="248400"/>
            <a:ext cx="1368780" cy="838200"/>
          </a:xfrm>
          <a:prstGeom prst="rect">
            <a:avLst/>
          </a:prstGeom>
          <a:noFill/>
          <a:ln>
            <a:noFill/>
          </a:ln>
          <a:extLst>
            <a:ext uri="{53640926-AAD7-44D8-BBD7-CCE9431645EC}">
              <a14:shadowObscured xmlns:a14="http://schemas.microsoft.com/office/drawing/2010/main"/>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ido normal">
    <p:spTree>
      <p:nvGrpSpPr>
        <p:cNvPr id="1" name=""/>
        <p:cNvGrpSpPr/>
        <p:nvPr/>
      </p:nvGrpSpPr>
      <p:grpSpPr>
        <a:xfrm>
          <a:off x="0" y="0"/>
          <a:ext cx="0" cy="0"/>
          <a:chOff x="0" y="0"/>
          <a:chExt cx="0" cy="0"/>
        </a:xfrm>
      </p:grpSpPr>
      <p:sp>
        <p:nvSpPr>
          <p:cNvPr id="12" name="11 Marcador de texto"/>
          <p:cNvSpPr>
            <a:spLocks noGrp="1"/>
          </p:cNvSpPr>
          <p:nvPr>
            <p:ph type="body" sz="quarter" idx="10"/>
          </p:nvPr>
        </p:nvSpPr>
        <p:spPr>
          <a:xfrm>
            <a:off x="454250" y="1268361"/>
            <a:ext cx="8235499" cy="2973440"/>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dirty="0"/>
          </a:p>
        </p:txBody>
      </p:sp>
      <p:sp>
        <p:nvSpPr>
          <p:cNvPr id="13" name="6 Marcador de número de diapositiva"/>
          <p:cNvSpPr>
            <a:spLocks noGrp="1"/>
          </p:cNvSpPr>
          <p:nvPr>
            <p:ph type="sldNum" sz="quarter" idx="12"/>
          </p:nvPr>
        </p:nvSpPr>
        <p:spPr>
          <a:xfrm>
            <a:off x="4312428" y="4776892"/>
            <a:ext cx="519144" cy="273844"/>
          </a:xfrm>
          <a:prstGeom prst="rect">
            <a:avLst/>
          </a:prstGeom>
        </p:spPr>
        <p:txBody>
          <a:bodyPr/>
          <a:lstStyle/>
          <a:p>
            <a:fld id="{132FADFE-3B8F-471C-ABF0-DBC7717ECBBC}" type="slidenum">
              <a:rPr lang="es-ES" smtClean="0"/>
              <a:t>‹Nº›</a:t>
            </a:fld>
            <a:endParaRPr lang="es-ES"/>
          </a:p>
        </p:txBody>
      </p:sp>
      <p:sp>
        <p:nvSpPr>
          <p:cNvPr id="16" name="15 Título"/>
          <p:cNvSpPr>
            <a:spLocks noGrp="1"/>
          </p:cNvSpPr>
          <p:nvPr>
            <p:ph type="title"/>
          </p:nvPr>
        </p:nvSpPr>
        <p:spPr>
          <a:xfrm>
            <a:off x="457200" y="206375"/>
            <a:ext cx="8229600" cy="857250"/>
          </a:xfrm>
          <a:prstGeom prst="rect">
            <a:avLst/>
          </a:prstGeom>
        </p:spPr>
        <p:txBody>
          <a:bodyPr/>
          <a:lstStyle/>
          <a:p>
            <a:r>
              <a:rPr lang="es-ES"/>
              <a:t>Haga clic para modificar el estilo de título del patrón</a:t>
            </a:r>
            <a:endParaRPr lang="es-ES_tradnl"/>
          </a:p>
        </p:txBody>
      </p:sp>
    </p:spTree>
    <p:extLst>
      <p:ext uri="{BB962C8B-B14F-4D97-AF65-F5344CB8AC3E}">
        <p14:creationId xmlns:p14="http://schemas.microsoft.com/office/powerpoint/2010/main" val="200981910"/>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áfico">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a:xfrm>
            <a:off x="4312428" y="4869656"/>
            <a:ext cx="519144" cy="273844"/>
          </a:xfrm>
          <a:prstGeom prst="rect">
            <a:avLst/>
          </a:prstGeom>
        </p:spPr>
        <p:txBody>
          <a:bodyPr/>
          <a:lstStyle/>
          <a:p>
            <a:fld id="{132FADFE-3B8F-471C-ABF0-DBC7717ECBBC}" type="slidenum">
              <a:rPr lang="es-ES" smtClean="0"/>
              <a:t>‹Nº›</a:t>
            </a:fld>
            <a:endParaRPr lang="es-ES"/>
          </a:p>
        </p:txBody>
      </p:sp>
      <p:sp>
        <p:nvSpPr>
          <p:cNvPr id="9" name="8 Marcador de gráfico"/>
          <p:cNvSpPr>
            <a:spLocks noGrp="1"/>
          </p:cNvSpPr>
          <p:nvPr>
            <p:ph type="chart" sz="quarter" idx="13"/>
          </p:nvPr>
        </p:nvSpPr>
        <p:spPr>
          <a:xfrm>
            <a:off x="572420" y="1256563"/>
            <a:ext cx="7993063" cy="2967775"/>
          </a:xfrm>
          <a:prstGeom prst="rect">
            <a:avLst/>
          </a:prstGeom>
        </p:spPr>
        <p:txBody>
          <a:bodyPr/>
          <a:lstStyle/>
          <a:p>
            <a:r>
              <a:rPr lang="es-ES"/>
              <a:t>Haga clic en el icono para agregar un gráfico</a:t>
            </a:r>
            <a:endParaRPr lang="es-ES_tradnl"/>
          </a:p>
        </p:txBody>
      </p:sp>
      <p:sp>
        <p:nvSpPr>
          <p:cNvPr id="10" name="9 Título"/>
          <p:cNvSpPr>
            <a:spLocks noGrp="1"/>
          </p:cNvSpPr>
          <p:nvPr>
            <p:ph type="title"/>
          </p:nvPr>
        </p:nvSpPr>
        <p:spPr>
          <a:xfrm>
            <a:off x="457200" y="206375"/>
            <a:ext cx="8229600" cy="857250"/>
          </a:xfrm>
          <a:prstGeom prst="rect">
            <a:avLst/>
          </a:prstGeom>
        </p:spPr>
        <p:txBody>
          <a:bodyPr/>
          <a:lstStyle/>
          <a:p>
            <a:r>
              <a:rPr lang="es-ES"/>
              <a:t>Haga clic para modificar el estilo de título del patrón</a:t>
            </a:r>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a">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a:xfrm>
            <a:off x="4312428" y="4869656"/>
            <a:ext cx="519144" cy="273844"/>
          </a:xfrm>
          <a:prstGeom prst="rect">
            <a:avLst/>
          </a:prstGeom>
        </p:spPr>
        <p:txBody>
          <a:bodyPr/>
          <a:lstStyle/>
          <a:p>
            <a:fld id="{132FADFE-3B8F-471C-ABF0-DBC7717ECBBC}" type="slidenum">
              <a:rPr lang="es-ES" smtClean="0"/>
              <a:t>‹Nº›</a:t>
            </a:fld>
            <a:endParaRPr lang="es-ES"/>
          </a:p>
        </p:txBody>
      </p:sp>
      <p:sp>
        <p:nvSpPr>
          <p:cNvPr id="8" name="7 Título"/>
          <p:cNvSpPr>
            <a:spLocks noGrp="1"/>
          </p:cNvSpPr>
          <p:nvPr>
            <p:ph type="title"/>
          </p:nvPr>
        </p:nvSpPr>
        <p:spPr>
          <a:xfrm>
            <a:off x="457200" y="206375"/>
            <a:ext cx="8229600" cy="857250"/>
          </a:xfrm>
          <a:prstGeom prst="rect">
            <a:avLst/>
          </a:prstGeom>
        </p:spPr>
        <p:txBody>
          <a:bodyPr/>
          <a:lstStyle/>
          <a:p>
            <a:r>
              <a:rPr lang="es-ES"/>
              <a:t>Haga clic para modificar el estilo de título del patrón</a:t>
            </a:r>
            <a:endParaRPr lang="es-ES_tradnl"/>
          </a:p>
        </p:txBody>
      </p:sp>
      <p:sp>
        <p:nvSpPr>
          <p:cNvPr id="10" name="9 Marcador de tabla"/>
          <p:cNvSpPr>
            <a:spLocks noGrp="1"/>
          </p:cNvSpPr>
          <p:nvPr>
            <p:ph type="tbl" sz="quarter" idx="13"/>
          </p:nvPr>
        </p:nvSpPr>
        <p:spPr>
          <a:xfrm>
            <a:off x="460826" y="1168400"/>
            <a:ext cx="8223250" cy="3149600"/>
          </a:xfrm>
          <a:prstGeom prst="rect">
            <a:avLst/>
          </a:prstGeom>
        </p:spPr>
        <p:txBody>
          <a:bodyPr/>
          <a:lstStyle/>
          <a:p>
            <a:r>
              <a:rPr lang="es-ES"/>
              <a:t>Haga clic en el icono para agregar una tabla</a:t>
            </a:r>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y sub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044077"/>
            <a:ext cx="8229600" cy="857250"/>
          </a:xfrm>
          <a:prstGeom prst="rect">
            <a:avLst/>
          </a:prstGeom>
        </p:spPr>
        <p:txBody>
          <a:bodyPr/>
          <a:lstStyle/>
          <a:p>
            <a:r>
              <a:rPr lang="es-ES"/>
              <a:t>Haga clic para modificar el estilo de título del patrón</a:t>
            </a:r>
            <a:endParaRPr lang="es-ES_tradnl" dirty="0"/>
          </a:p>
        </p:txBody>
      </p:sp>
      <p:sp>
        <p:nvSpPr>
          <p:cNvPr id="4" name="2 Subtítulo"/>
          <p:cNvSpPr>
            <a:spLocks noGrp="1"/>
          </p:cNvSpPr>
          <p:nvPr>
            <p:ph type="subTitle" idx="4294967295"/>
          </p:nvPr>
        </p:nvSpPr>
        <p:spPr>
          <a:xfrm>
            <a:off x="1371600" y="2578390"/>
            <a:ext cx="6400800" cy="1314450"/>
          </a:xfrm>
          <a:prstGeom prst="rect">
            <a:avLst/>
          </a:prstGeom>
        </p:spPr>
        <p:txBody>
          <a:bodyPr/>
          <a:lstStyle/>
          <a:p>
            <a:r>
              <a:rPr lang="es-ES"/>
              <a:t>Haga clic para modificar el estilo de subtítulo del patrón</a:t>
            </a:r>
            <a:endParaRPr lang="es-ES_tradnl" dirty="0"/>
          </a:p>
        </p:txBody>
      </p:sp>
      <p:sp>
        <p:nvSpPr>
          <p:cNvPr id="5" name="6 Marcador de número de diapositiva"/>
          <p:cNvSpPr>
            <a:spLocks noGrp="1"/>
          </p:cNvSpPr>
          <p:nvPr>
            <p:ph type="sldNum" sz="quarter" idx="12"/>
          </p:nvPr>
        </p:nvSpPr>
        <p:spPr>
          <a:xfrm>
            <a:off x="4312428" y="4869656"/>
            <a:ext cx="519144" cy="273844"/>
          </a:xfrm>
          <a:prstGeom prst="rect">
            <a:avLst/>
          </a:prstGeom>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151189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o e imagen">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457200" y="205979"/>
            <a:ext cx="8229600" cy="857250"/>
          </a:xfrm>
          <a:prstGeom prst="rect">
            <a:avLst/>
          </a:prstGeom>
        </p:spPr>
        <p:txBody>
          <a:bodyPr/>
          <a:lstStyle>
            <a:lvl1pPr>
              <a:defRPr/>
            </a:lvl1pPr>
          </a:lstStyle>
          <a:p>
            <a:r>
              <a:rPr lang="es-ES" dirty="0"/>
              <a:t>Título</a:t>
            </a:r>
          </a:p>
        </p:txBody>
      </p:sp>
      <p:sp>
        <p:nvSpPr>
          <p:cNvPr id="3" name="2 Marcador de texto"/>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1631156"/>
            <a:ext cx="4040188" cy="2710769"/>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 name="6 Marcador de número de diapositiva"/>
          <p:cNvSpPr>
            <a:spLocks noGrp="1"/>
          </p:cNvSpPr>
          <p:nvPr>
            <p:ph type="sldNum" sz="quarter" idx="12"/>
          </p:nvPr>
        </p:nvSpPr>
        <p:spPr>
          <a:xfrm>
            <a:off x="4312428" y="4869656"/>
            <a:ext cx="519144" cy="273844"/>
          </a:xfrm>
          <a:prstGeom prst="rect">
            <a:avLst/>
          </a:prstGeom>
        </p:spPr>
        <p:txBody>
          <a:bodyPr/>
          <a:lstStyle/>
          <a:p>
            <a:fld id="{132FADFE-3B8F-471C-ABF0-DBC7717ECBBC}" type="slidenum">
              <a:rPr lang="es-ES" smtClean="0"/>
              <a:t>‹Nº›</a:t>
            </a:fld>
            <a:endParaRPr lang="es-ES"/>
          </a:p>
        </p:txBody>
      </p:sp>
      <p:sp>
        <p:nvSpPr>
          <p:cNvPr id="12" name="11 Marcador de posición de imagen"/>
          <p:cNvSpPr>
            <a:spLocks noGrp="1"/>
          </p:cNvSpPr>
          <p:nvPr>
            <p:ph type="pic" sz="quarter" idx="13"/>
          </p:nvPr>
        </p:nvSpPr>
        <p:spPr>
          <a:xfrm>
            <a:off x="4654550" y="1155700"/>
            <a:ext cx="4035425" cy="3192125"/>
          </a:xfrm>
          <a:prstGeom prst="rect">
            <a:avLst/>
          </a:prstGeom>
        </p:spPr>
        <p:txBody>
          <a:bodyPr/>
          <a:lstStyle/>
          <a:p>
            <a:r>
              <a:rPr lang="es-ES"/>
              <a:t>Haga clic en el icono para agregar una imagen</a:t>
            </a:r>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Texto a dos columnas">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04789"/>
            <a:ext cx="5111750" cy="411321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1" y="1076326"/>
            <a:ext cx="3008313" cy="323320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6" name="5 Marcador de número de diapositiva"/>
          <p:cNvSpPr>
            <a:spLocks noGrp="1"/>
          </p:cNvSpPr>
          <p:nvPr>
            <p:ph type="sldNum" sz="quarter" idx="10"/>
          </p:nvPr>
        </p:nvSpPr>
        <p:spPr>
          <a:xfrm>
            <a:off x="4312428" y="4864162"/>
            <a:ext cx="501446" cy="274637"/>
          </a:xfrm>
        </p:spPr>
        <p:txBody>
          <a:bodyPr/>
          <a:lstStyle/>
          <a:p>
            <a:fld id="{A25B21AD-DA25-445A-818A-EA0ED6DB1DE6}" type="slidenum">
              <a:rPr lang="es-ES_tradnl" smtClean="0"/>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Última diapositiva">
    <p:spTree>
      <p:nvGrpSpPr>
        <p:cNvPr id="1" name=""/>
        <p:cNvGrpSpPr/>
        <p:nvPr/>
      </p:nvGrpSpPr>
      <p:grpSpPr>
        <a:xfrm>
          <a:off x="0" y="0"/>
          <a:ext cx="0" cy="0"/>
          <a:chOff x="0" y="0"/>
          <a:chExt cx="0" cy="0"/>
        </a:xfrm>
      </p:grpSpPr>
      <p:pic>
        <p:nvPicPr>
          <p:cNvPr id="7" name="6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91013" y="871437"/>
            <a:ext cx="5748528" cy="1146048"/>
          </a:xfrm>
          <a:prstGeom prst="rect">
            <a:avLst/>
          </a:prstGeom>
        </p:spPr>
      </p:pic>
      <p:pic>
        <p:nvPicPr>
          <p:cNvPr id="8" name="7 Image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25515" y="3359767"/>
            <a:ext cx="2103120" cy="524256"/>
          </a:xfrm>
          <a:prstGeom prst="rect">
            <a:avLst/>
          </a:prstGeom>
        </p:spPr>
      </p:pic>
      <p:pic>
        <p:nvPicPr>
          <p:cNvPr id="2" name="1 Imagen"/>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74187" y="2337817"/>
            <a:ext cx="2205775" cy="728120"/>
          </a:xfrm>
          <a:prstGeom prst="rect">
            <a:avLst/>
          </a:prstGeom>
        </p:spPr>
      </p:pic>
    </p:spTree>
    <p:extLst>
      <p:ext uri="{BB962C8B-B14F-4D97-AF65-F5344CB8AC3E}">
        <p14:creationId xmlns:p14="http://schemas.microsoft.com/office/powerpoint/2010/main" val="4040386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13 Marcador de número de diapositiva"/>
          <p:cNvSpPr>
            <a:spLocks noGrp="1"/>
          </p:cNvSpPr>
          <p:nvPr>
            <p:ph type="sldNum" sz="quarter" idx="4"/>
          </p:nvPr>
        </p:nvSpPr>
        <p:spPr>
          <a:xfrm>
            <a:off x="4305802" y="4788998"/>
            <a:ext cx="501446" cy="274637"/>
          </a:xfrm>
          <a:prstGeom prst="rect">
            <a:avLst/>
          </a:prstGeom>
        </p:spPr>
        <p:txBody>
          <a:bodyPr vert="horz" lIns="91440" tIns="45720" rIns="91440" bIns="45720" rtlCol="0" anchor="ctr"/>
          <a:lstStyle>
            <a:lvl1pPr algn="ctr">
              <a:defRPr sz="1100">
                <a:solidFill>
                  <a:schemeClr val="tx1">
                    <a:tint val="75000"/>
                  </a:schemeClr>
                </a:solidFill>
              </a:defRPr>
            </a:lvl1pPr>
          </a:lstStyle>
          <a:p>
            <a:fld id="{A25B21AD-DA25-445A-818A-EA0ED6DB1DE6}" type="slidenum">
              <a:rPr lang="es-ES_tradnl" smtClean="0"/>
              <a:pPr/>
              <a:t>‹Nº›</a:t>
            </a:fld>
            <a:endParaRPr lang="es-ES_tradnl"/>
          </a:p>
        </p:txBody>
      </p:sp>
      <p:pic>
        <p:nvPicPr>
          <p:cNvPr id="7" name="6 Imagen" descr="L:\DEF\Unidad de Apoyo\15.04 PO CRECIMIENTO INTELIGENTE 2014-2020\17 COMUNICACIÓN\Plantillas\FEDER.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01200" y="4417200"/>
            <a:ext cx="676599" cy="561600"/>
          </a:xfrm>
          <a:prstGeom prst="rect">
            <a:avLst/>
          </a:prstGeom>
          <a:noFill/>
          <a:ln>
            <a:noFill/>
          </a:ln>
        </p:spPr>
      </p:pic>
      <p:sp>
        <p:nvSpPr>
          <p:cNvPr id="8" name="Rectangle 1"/>
          <p:cNvSpPr>
            <a:spLocks noChangeArrowheads="1"/>
          </p:cNvSpPr>
          <p:nvPr/>
        </p:nvSpPr>
        <p:spPr bwMode="auto">
          <a:xfrm>
            <a:off x="1462805" y="4550091"/>
            <a:ext cx="29759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700338" algn="ctr"/>
                <a:tab pos="5400675" algn="r"/>
              </a:tabLst>
              <a:defRPr>
                <a:solidFill>
                  <a:schemeClr val="tx1"/>
                </a:solidFill>
                <a:latin typeface="Arial" pitchFamily="34" charset="0"/>
                <a:cs typeface="Arial" pitchFamily="34" charset="0"/>
              </a:defRPr>
            </a:lvl1pPr>
            <a:lvl2pPr fontAlgn="base">
              <a:spcBef>
                <a:spcPct val="0"/>
              </a:spcBef>
              <a:spcAft>
                <a:spcPct val="0"/>
              </a:spcAft>
              <a:tabLst>
                <a:tab pos="2700338" algn="ctr"/>
                <a:tab pos="5400675" algn="r"/>
              </a:tabLst>
              <a:defRPr>
                <a:solidFill>
                  <a:schemeClr val="tx1"/>
                </a:solidFill>
                <a:latin typeface="Arial" pitchFamily="34" charset="0"/>
                <a:cs typeface="Arial" pitchFamily="34" charset="0"/>
              </a:defRPr>
            </a:lvl2pPr>
            <a:lvl3pPr fontAlgn="base">
              <a:spcBef>
                <a:spcPct val="0"/>
              </a:spcBef>
              <a:spcAft>
                <a:spcPct val="0"/>
              </a:spcAft>
              <a:tabLst>
                <a:tab pos="2700338" algn="ctr"/>
                <a:tab pos="5400675" algn="r"/>
              </a:tabLst>
              <a:defRPr>
                <a:solidFill>
                  <a:schemeClr val="tx1"/>
                </a:solidFill>
                <a:latin typeface="Arial" pitchFamily="34" charset="0"/>
                <a:cs typeface="Arial" pitchFamily="34" charset="0"/>
              </a:defRPr>
            </a:lvl3pPr>
            <a:lvl4pPr fontAlgn="base">
              <a:spcBef>
                <a:spcPct val="0"/>
              </a:spcBef>
              <a:spcAft>
                <a:spcPct val="0"/>
              </a:spcAft>
              <a:tabLst>
                <a:tab pos="2700338" algn="ctr"/>
                <a:tab pos="5400675" algn="r"/>
              </a:tabLst>
              <a:defRPr>
                <a:solidFill>
                  <a:schemeClr val="tx1"/>
                </a:solidFill>
                <a:latin typeface="Arial" pitchFamily="34" charset="0"/>
                <a:cs typeface="Arial" pitchFamily="34" charset="0"/>
              </a:defRPr>
            </a:lvl4pPr>
            <a:lvl5pPr fontAlgn="base">
              <a:spcBef>
                <a:spcPct val="0"/>
              </a:spcBef>
              <a:spcAft>
                <a:spcPct val="0"/>
              </a:spcAft>
              <a:tabLst>
                <a:tab pos="2700338" algn="ctr"/>
                <a:tab pos="5400675" algn="r"/>
              </a:tabLst>
              <a:defRPr>
                <a:solidFill>
                  <a:schemeClr val="tx1"/>
                </a:solidFill>
                <a:latin typeface="Arial" pitchFamily="34" charset="0"/>
                <a:cs typeface="Arial" pitchFamily="34" charset="0"/>
              </a:defRPr>
            </a:lvl5pPr>
            <a:lvl6pPr fontAlgn="base">
              <a:spcBef>
                <a:spcPct val="0"/>
              </a:spcBef>
              <a:spcAft>
                <a:spcPct val="0"/>
              </a:spcAft>
              <a:tabLst>
                <a:tab pos="2700338" algn="ctr"/>
                <a:tab pos="5400675" algn="r"/>
              </a:tabLst>
              <a:defRPr>
                <a:solidFill>
                  <a:schemeClr val="tx1"/>
                </a:solidFill>
                <a:latin typeface="Arial" pitchFamily="34" charset="0"/>
                <a:cs typeface="Arial" pitchFamily="34" charset="0"/>
              </a:defRPr>
            </a:lvl6pPr>
            <a:lvl7pPr fontAlgn="base">
              <a:spcBef>
                <a:spcPct val="0"/>
              </a:spcBef>
              <a:spcAft>
                <a:spcPct val="0"/>
              </a:spcAft>
              <a:tabLst>
                <a:tab pos="2700338" algn="ctr"/>
                <a:tab pos="5400675" algn="r"/>
              </a:tabLst>
              <a:defRPr>
                <a:solidFill>
                  <a:schemeClr val="tx1"/>
                </a:solidFill>
                <a:latin typeface="Arial" pitchFamily="34" charset="0"/>
                <a:cs typeface="Arial" pitchFamily="34" charset="0"/>
              </a:defRPr>
            </a:lvl7pPr>
            <a:lvl8pPr fontAlgn="base">
              <a:spcBef>
                <a:spcPct val="0"/>
              </a:spcBef>
              <a:spcAft>
                <a:spcPct val="0"/>
              </a:spcAft>
              <a:tabLst>
                <a:tab pos="2700338" algn="ctr"/>
                <a:tab pos="5400675" algn="r"/>
              </a:tabLst>
              <a:defRPr>
                <a:solidFill>
                  <a:schemeClr val="tx1"/>
                </a:solidFill>
                <a:latin typeface="Arial" pitchFamily="34" charset="0"/>
                <a:cs typeface="Arial" pitchFamily="34" charset="0"/>
              </a:defRPr>
            </a:lvl8pPr>
            <a:lvl9pPr fontAlgn="base">
              <a:spcBef>
                <a:spcPct val="0"/>
              </a:spcBef>
              <a:spcAft>
                <a:spcPct val="0"/>
              </a:spcAft>
              <a:tabLst>
                <a:tab pos="2700338" algn="ctr"/>
                <a:tab pos="5400675"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700338" algn="ctr"/>
                <a:tab pos="5400675" algn="r"/>
              </a:tabLst>
            </a:pPr>
            <a:r>
              <a:rPr kumimoji="0" lang="es-ES_tradnl" altLang="es-ES" sz="900" b="0" i="0" u="none" strike="noStrike" cap="none" normalizeH="0" baseline="0" dirty="0">
                <a:ln>
                  <a:noFill/>
                </a:ln>
                <a:solidFill>
                  <a:schemeClr val="tx1"/>
                </a:solidFill>
                <a:effectLst/>
                <a:latin typeface="Century Gothic" pitchFamily="34" charset="0"/>
                <a:ea typeface="Calibri" pitchFamily="34" charset="0"/>
                <a:cs typeface="Times New Roman" pitchFamily="18" charset="0"/>
              </a:rPr>
              <a:t>Fondo Europeo de Desarrollo Regional (FEDER)	         </a:t>
            </a:r>
          </a:p>
          <a:p>
            <a:pPr marL="0" marR="0" lvl="0" indent="0" algn="l" defTabSz="914400" rtl="0" eaLnBrk="1" fontAlgn="base" latinLnBrk="0" hangingPunct="1">
              <a:lnSpc>
                <a:spcPct val="100000"/>
              </a:lnSpc>
              <a:spcBef>
                <a:spcPct val="0"/>
              </a:spcBef>
              <a:spcAft>
                <a:spcPct val="0"/>
              </a:spcAft>
              <a:buClrTx/>
              <a:buSzTx/>
              <a:buFontTx/>
              <a:buNone/>
              <a:tabLst>
                <a:tab pos="2700338" algn="ctr"/>
                <a:tab pos="5400675" algn="r"/>
              </a:tabLst>
            </a:pPr>
            <a:r>
              <a:rPr kumimoji="0" lang="es-ES_tradnl" altLang="es-ES" sz="900" b="1" i="1" u="none" strike="noStrike" cap="none" normalizeH="0" baseline="0" dirty="0">
                <a:ln>
                  <a:noFill/>
                </a:ln>
                <a:solidFill>
                  <a:srgbClr val="009ED6"/>
                </a:solidFill>
                <a:effectLst/>
                <a:latin typeface="Century Gothic" pitchFamily="34" charset="0"/>
                <a:ea typeface="Calibri" pitchFamily="34" charset="0"/>
                <a:cs typeface="Times New Roman" pitchFamily="18" charset="0"/>
              </a:rPr>
              <a:t>Una manera de hacer Europa</a:t>
            </a:r>
            <a:endParaRPr kumimoji="0" lang="es-ES" altLang="es-ES" sz="800" b="0" i="0" u="none" strike="noStrike" cap="none" normalizeH="0" baseline="0" dirty="0">
              <a:ln>
                <a:noFill/>
              </a:ln>
              <a:solidFill>
                <a:schemeClr val="tx1"/>
              </a:solidFill>
              <a:effectLst/>
              <a:latin typeface="Arial" pitchFamily="34" charset="0"/>
              <a:cs typeface="Arial" pitchFamily="34" charset="0"/>
            </a:endParaRPr>
          </a:p>
        </p:txBody>
      </p:sp>
      <p:sp>
        <p:nvSpPr>
          <p:cNvPr id="9" name="13 Marcador de número de diapositiva"/>
          <p:cNvSpPr txBox="1">
            <a:spLocks/>
          </p:cNvSpPr>
          <p:nvPr/>
        </p:nvSpPr>
        <p:spPr>
          <a:xfrm>
            <a:off x="4305802" y="4788998"/>
            <a:ext cx="501446" cy="274637"/>
          </a:xfrm>
          <a:prstGeom prst="rect">
            <a:avLst/>
          </a:prstGeom>
        </p:spPr>
        <p:txBody>
          <a:bodyPr vert="horz" lIns="91440" tIns="45720" rIns="91440" bIns="45720" rtlCol="0" anchor="ctr"/>
          <a:lstStyle>
            <a:defPPr>
              <a:defRPr lang="es-ES"/>
            </a:defPPr>
            <a:lvl1pPr marL="0" algn="ct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5B21AD-DA25-445A-818A-EA0ED6DB1DE6}" type="slidenum">
              <a:rPr lang="es-ES_tradnl" smtClean="0"/>
              <a:pPr/>
              <a:t>‹Nº›</a:t>
            </a:fld>
            <a:endParaRPr lang="es-ES_tradnl"/>
          </a:p>
        </p:txBody>
      </p:sp>
      <p:pic>
        <p:nvPicPr>
          <p:cNvPr id="10" name="9 Imagen"/>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42737" y="4416074"/>
            <a:ext cx="1418183" cy="561600"/>
          </a:xfrm>
          <a:prstGeom prst="rect">
            <a:avLst/>
          </a:prstGeom>
        </p:spPr>
      </p:pic>
      <p:pic>
        <p:nvPicPr>
          <p:cNvPr id="13" name="12 Imagen"/>
          <p:cNvPicPr/>
          <p:nvPr userDrawn="1"/>
        </p:nvPicPr>
        <p:blipFill rotWithShape="1">
          <a:blip r:embed="rId12">
            <a:extLst>
              <a:ext uri="{28A0092B-C50C-407E-A947-70E740481C1C}">
                <a14:useLocalDpi xmlns:a14="http://schemas.microsoft.com/office/drawing/2010/main" val="0"/>
              </a:ext>
            </a:extLst>
          </a:blip>
          <a:srcRect l="15604" t="11224" r="11834" b="18524"/>
          <a:stretch/>
        </p:blipFill>
        <p:spPr bwMode="auto">
          <a:xfrm>
            <a:off x="7689495" y="4336720"/>
            <a:ext cx="1220115" cy="667688"/>
          </a:xfrm>
          <a:prstGeom prst="rect">
            <a:avLst/>
          </a:prstGeom>
          <a:noFill/>
          <a:ln>
            <a:noFill/>
          </a:ln>
          <a:extLst>
            <a:ext uri="{53640926-AAD7-44D8-BBD7-CCE9431645EC}">
              <a14:shadowObscured xmlns:a14="http://schemas.microsoft.com/office/drawing/2010/main"/>
            </a:ext>
          </a:extLst>
        </p:spPr>
      </p:pic>
    </p:spTree>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62" r:id="rId5"/>
    <p:sldLayoutId id="2147483653" r:id="rId6"/>
    <p:sldLayoutId id="2147483656" r:id="rId7"/>
    <p:sldLayoutId id="2147483663" r:id="rId8"/>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cdti.es/" TargetMode="Externa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hyperlink" Target="mailto:contrataci&#243;n.cpi@cdti.es"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12.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 xmlns:a16="http://schemas.microsoft.com/office/drawing/2014/main" id="{BD83C2DA-E52A-4FC0-80AF-EE42DCE346F5}"/>
              </a:ext>
            </a:extLst>
          </p:cNvPr>
          <p:cNvSpPr>
            <a:spLocks noGrp="1"/>
          </p:cNvSpPr>
          <p:nvPr>
            <p:ph type="ctrTitle"/>
          </p:nvPr>
        </p:nvSpPr>
        <p:spPr bwMode="auto">
          <a:xfrm>
            <a:off x="108642" y="1524000"/>
            <a:ext cx="7604227" cy="1317780"/>
          </a:xfrm>
        </p:spPr>
        <p:txBody>
          <a:bodyPr vert="horz" wrap="square" lIns="68580" tIns="34290" rIns="68580" bIns="34290" numCol="1" anchor="t" anchorCtr="0" compatLnSpc="1">
            <a:prstTxWarp prst="textNoShape">
              <a:avLst/>
            </a:prstTxWarp>
            <a:noAutofit/>
          </a:bodyPr>
          <a:lstStyle/>
          <a:p>
            <a:pPr>
              <a:defRPr/>
            </a:pPr>
            <a:r>
              <a:rPr lang="es-ES" altLang="es-ES" dirty="0"/>
              <a:t> </a:t>
            </a:r>
            <a:r>
              <a:rPr lang="es-ES" altLang="es-ES" sz="3000" b="1" dirty="0"/>
              <a:t>Principales aspectos técnicos </a:t>
            </a:r>
            <a:r>
              <a:rPr lang="es-ES" altLang="es-ES" sz="3000" b="1" dirty="0" err="1"/>
              <a:t>deI</a:t>
            </a:r>
            <a:r>
              <a:rPr lang="es-ES" altLang="es-ES" sz="3000" b="1" dirty="0"/>
              <a:t> pliego </a:t>
            </a:r>
            <a:br>
              <a:rPr lang="es-ES" altLang="es-ES" sz="3000" b="1" dirty="0"/>
            </a:br>
            <a:r>
              <a:rPr lang="es-ES" sz="1800" b="1" dirty="0"/>
              <a:t>CPP 04/2021 AB (DCCPI/OCPI)</a:t>
            </a:r>
            <a:r>
              <a:rPr lang="es-ES" altLang="es-ES" sz="3000" b="1" dirty="0"/>
              <a:t/>
            </a:r>
            <a:br>
              <a:rPr lang="es-ES" altLang="es-ES" sz="3000" b="1" dirty="0"/>
            </a:br>
            <a:r>
              <a:rPr lang="es-ES" altLang="es-ES" b="1" dirty="0"/>
              <a:t/>
            </a:r>
            <a:br>
              <a:rPr lang="es-ES" altLang="es-ES" b="1" dirty="0"/>
            </a:br>
            <a:r>
              <a:rPr lang="es-ES" altLang="es-ES" b="1" dirty="0"/>
              <a:t>	  </a:t>
            </a:r>
            <a:r>
              <a:rPr lang="es-ES" altLang="es-ES" dirty="0"/>
              <a:t/>
            </a:r>
            <a:br>
              <a:rPr lang="es-ES" altLang="es-ES" dirty="0"/>
            </a:br>
            <a:r>
              <a:rPr lang="es-ES" altLang="es-ES" b="1" dirty="0"/>
              <a:t> </a:t>
            </a:r>
            <a:br>
              <a:rPr lang="es-ES" altLang="es-ES" b="1" dirty="0"/>
            </a:br>
            <a:r>
              <a:rPr lang="es-ES" altLang="es-ES" b="1" dirty="0"/>
              <a:t>	       </a:t>
            </a:r>
            <a:r>
              <a:rPr lang="es-ES" altLang="es-ES" dirty="0"/>
              <a:t>	</a:t>
            </a:r>
            <a:br>
              <a:rPr lang="es-ES" altLang="es-ES" dirty="0"/>
            </a:br>
            <a:endParaRPr lang="es-ES_tradnl" altLang="es-ES" dirty="0"/>
          </a:p>
        </p:txBody>
      </p:sp>
      <p:sp>
        <p:nvSpPr>
          <p:cNvPr id="5" name="1 Subtítulo">
            <a:extLst>
              <a:ext uri="{FF2B5EF4-FFF2-40B4-BE49-F238E27FC236}">
                <a16:creationId xmlns="" xmlns:a16="http://schemas.microsoft.com/office/drawing/2014/main" id="{98B8AD8F-16D3-4641-89BA-1ED1EB4346A4}"/>
              </a:ext>
            </a:extLst>
          </p:cNvPr>
          <p:cNvSpPr>
            <a:spLocks noGrp="1" noChangeArrowheads="1"/>
          </p:cNvSpPr>
          <p:nvPr>
            <p:ph type="subTitle" idx="1"/>
          </p:nvPr>
        </p:nvSpPr>
        <p:spPr bwMode="auto">
          <a:xfrm>
            <a:off x="1037231" y="3000374"/>
            <a:ext cx="6667306" cy="13177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Autofit/>
          </a:bodyPr>
          <a:lstStyle/>
          <a:p>
            <a:pPr>
              <a:defRPr/>
            </a:pPr>
            <a:r>
              <a:rPr lang="es-ES_tradnl" sz="2400" dirty="0">
                <a:latin typeface="Calibri" panose="020F0502020204030204" pitchFamily="34" charset="0"/>
                <a:cs typeface="Calibri" panose="020F0502020204030204" pitchFamily="34" charset="0"/>
              </a:rPr>
              <a:t>Enrique Moreno Deus</a:t>
            </a:r>
          </a:p>
          <a:p>
            <a:pPr>
              <a:defRPr/>
            </a:pPr>
            <a:r>
              <a:rPr lang="es-ES" sz="1600" dirty="0">
                <a:latin typeface="Calibri" panose="020F0502020204030204" pitchFamily="34" charset="0"/>
                <a:cs typeface="Calibri" panose="020F0502020204030204" pitchFamily="34" charset="0"/>
              </a:rPr>
              <a:t>Director del Departamento de Obras y Desalación</a:t>
            </a:r>
          </a:p>
          <a:p>
            <a:pPr>
              <a:defRPr/>
            </a:pPr>
            <a:r>
              <a:rPr lang="es-ES" sz="1600" dirty="0">
                <a:latin typeface="Calibri" panose="020F0502020204030204" pitchFamily="34" charset="0"/>
                <a:cs typeface="Calibri" panose="020F0502020204030204" pitchFamily="34" charset="0"/>
              </a:rPr>
              <a:t>Consejo Insular de Aguas de Gran Canaria</a:t>
            </a:r>
          </a:p>
          <a:p>
            <a:pPr eaLnBrk="1" hangingPunct="1">
              <a:spcBef>
                <a:spcPct val="0"/>
              </a:spcBef>
            </a:pPr>
            <a:endParaRPr lang="es-ES" altLang="es-ES" sz="2400" dirty="0"/>
          </a:p>
          <a:p>
            <a:pPr eaLnBrk="1" hangingPunct="1">
              <a:spcBef>
                <a:spcPct val="0"/>
              </a:spcBef>
            </a:pPr>
            <a:endParaRPr lang="es-ES" altLang="es-ES" sz="2400" dirty="0"/>
          </a:p>
        </p:txBody>
      </p:sp>
    </p:spTree>
    <p:extLst>
      <p:ext uri="{BB962C8B-B14F-4D97-AF65-F5344CB8AC3E}">
        <p14:creationId xmlns:p14="http://schemas.microsoft.com/office/powerpoint/2010/main" val="1707507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 xmlns:a16="http://schemas.microsoft.com/office/drawing/2014/main" id="{73CBD357-2479-4ABD-B712-8CC85E6D11DF}"/>
              </a:ext>
            </a:extLst>
          </p:cNvPr>
          <p:cNvSpPr>
            <a:spLocks noGrp="1"/>
          </p:cNvSpPr>
          <p:nvPr>
            <p:ph type="title"/>
          </p:nvPr>
        </p:nvSpPr>
        <p:spPr>
          <a:xfrm>
            <a:off x="162273" y="122690"/>
            <a:ext cx="6663070" cy="527447"/>
          </a:xfrm>
        </p:spPr>
        <p:txBody>
          <a:bodyPr/>
          <a:lstStyle/>
          <a:p>
            <a:pPr algn="l">
              <a:defRPr/>
            </a:pPr>
            <a:r>
              <a:rPr lang="es-ES" sz="3000" b="1" dirty="0">
                <a:solidFill>
                  <a:srgbClr val="F79646">
                    <a:lumMod val="75000"/>
                  </a:srgbClr>
                </a:solidFill>
                <a:ea typeface="+mn-ea"/>
                <a:cs typeface="Arial" panose="020B0604020202020204" pitchFamily="34" charset="0"/>
              </a:rPr>
              <a:t>Requisitos funcionales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36302" t="60120" r="33067" b="22514"/>
          <a:stretch>
            <a:fillRect/>
          </a:stretch>
        </p:blipFill>
        <p:spPr bwMode="auto">
          <a:xfrm>
            <a:off x="5910942" y="0"/>
            <a:ext cx="3233057" cy="1030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ángulo 4"/>
          <p:cNvSpPr/>
          <p:nvPr/>
        </p:nvSpPr>
        <p:spPr>
          <a:xfrm>
            <a:off x="1277257" y="1918999"/>
            <a:ext cx="7678057" cy="3539430"/>
          </a:xfrm>
          <a:prstGeom prst="rect">
            <a:avLst/>
          </a:prstGeom>
        </p:spPr>
        <p:txBody>
          <a:bodyPr wrap="square">
            <a:spAutoFit/>
          </a:bodyPr>
          <a:lstStyle/>
          <a:p>
            <a:pPr marL="285750" indent="-285750">
              <a:buFont typeface="Arial" panose="020B0604020202020204" pitchFamily="34" charset="0"/>
              <a:buChar char="•"/>
            </a:pPr>
            <a:r>
              <a:rPr lang="es-ES" dirty="0"/>
              <a:t>Costes deseables de explotación, variables y fijos por debajo de los 0,50 €/m3 producido (sin considerarse costes de amortización ni costes de uso del suelo). </a:t>
            </a:r>
          </a:p>
          <a:p>
            <a:pPr marL="285750" indent="-285750">
              <a:buFont typeface="Arial" panose="020B0604020202020204" pitchFamily="34" charset="0"/>
              <a:buChar char="•"/>
            </a:pPr>
            <a:endParaRPr lang="es-ES" sz="1200" dirty="0"/>
          </a:p>
          <a:p>
            <a:pPr marL="285750" indent="-285750">
              <a:buFont typeface="Arial" panose="020B0604020202020204" pitchFamily="34" charset="0"/>
              <a:buChar char="•"/>
            </a:pPr>
            <a:r>
              <a:rPr lang="es-ES" dirty="0"/>
              <a:t>Considerar un coste de energía de 0,06 €/</a:t>
            </a:r>
            <a:r>
              <a:rPr lang="es-ES" dirty="0" err="1"/>
              <a:t>kWh</a:t>
            </a:r>
            <a:r>
              <a:rPr lang="es-ES" dirty="0"/>
              <a:t> y una tarifa de término de potencia  (€/kW) o precio de acceso a redes (2021) para hacer una comparación ecuánime entre las soluciones que se presenten.</a:t>
            </a:r>
          </a:p>
          <a:p>
            <a:pPr marL="285750" indent="-285750">
              <a:buFont typeface="Arial" panose="020B0604020202020204" pitchFamily="34" charset="0"/>
              <a:buChar char="•"/>
            </a:pPr>
            <a:endParaRPr lang="es-ES" sz="1100" dirty="0"/>
          </a:p>
          <a:p>
            <a:pPr marL="285750" indent="-285750">
              <a:buFont typeface="Arial" panose="020B0604020202020204" pitchFamily="34" charset="0"/>
              <a:buChar char="•"/>
            </a:pPr>
            <a:r>
              <a:rPr lang="es-ES" dirty="0"/>
              <a:t>Mantenimiento y cumplimiento de la garantía pre-operacional (5 años mínimo) del piloto. </a:t>
            </a:r>
          </a:p>
          <a:p>
            <a:pPr marL="285750" indent="-285750">
              <a:buFont typeface="Arial" panose="020B0604020202020204" pitchFamily="34" charset="0"/>
              <a:buChar char="•"/>
            </a:pPr>
            <a:endParaRPr lang="es-ES" b="1" dirty="0"/>
          </a:p>
          <a:p>
            <a:pPr marL="285750" indent="-285750">
              <a:buFont typeface="Arial" panose="020B0604020202020204" pitchFamily="34" charset="0"/>
              <a:buChar char="•"/>
            </a:pPr>
            <a:endParaRPr lang="es-ES" b="1" dirty="0"/>
          </a:p>
          <a:p>
            <a:endParaRPr lang="es-ES" dirty="0"/>
          </a:p>
        </p:txBody>
      </p:sp>
      <p:sp>
        <p:nvSpPr>
          <p:cNvPr id="2" name="Rectángulo 1"/>
          <p:cNvSpPr/>
          <p:nvPr/>
        </p:nvSpPr>
        <p:spPr>
          <a:xfrm>
            <a:off x="162273" y="1004198"/>
            <a:ext cx="9112354" cy="923330"/>
          </a:xfrm>
          <a:prstGeom prst="rect">
            <a:avLst/>
          </a:prstGeom>
        </p:spPr>
        <p:txBody>
          <a:bodyPr wrap="square">
            <a:spAutoFit/>
          </a:bodyPr>
          <a:lstStyle/>
          <a:p>
            <a:pPr marL="742950" lvl="1" indent="-285750">
              <a:buFont typeface="Arial" panose="020B0604020202020204" pitchFamily="34" charset="0"/>
              <a:buChar char="•"/>
            </a:pPr>
            <a:r>
              <a:rPr lang="es-ES" dirty="0"/>
              <a:t>RF3: Solución sostenible en cuánto a los criterios y costes de explotación, racional en cuanto a demanda de superficie/volumen de ocupación y segura en cuánto a su operatividad.</a:t>
            </a:r>
          </a:p>
        </p:txBody>
      </p:sp>
    </p:spTree>
    <p:extLst>
      <p:ext uri="{BB962C8B-B14F-4D97-AF65-F5344CB8AC3E}">
        <p14:creationId xmlns:p14="http://schemas.microsoft.com/office/powerpoint/2010/main" val="4274192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 xmlns:a16="http://schemas.microsoft.com/office/drawing/2014/main" id="{73CBD357-2479-4ABD-B712-8CC85E6D11DF}"/>
              </a:ext>
            </a:extLst>
          </p:cNvPr>
          <p:cNvSpPr>
            <a:spLocks noGrp="1"/>
          </p:cNvSpPr>
          <p:nvPr>
            <p:ph type="title"/>
          </p:nvPr>
        </p:nvSpPr>
        <p:spPr>
          <a:xfrm>
            <a:off x="162273" y="122690"/>
            <a:ext cx="6663070" cy="527447"/>
          </a:xfrm>
        </p:spPr>
        <p:txBody>
          <a:bodyPr/>
          <a:lstStyle/>
          <a:p>
            <a:pPr algn="l">
              <a:defRPr/>
            </a:pPr>
            <a:r>
              <a:rPr lang="es-ES" sz="3000" b="1" dirty="0">
                <a:solidFill>
                  <a:srgbClr val="F79646">
                    <a:lumMod val="75000"/>
                  </a:srgbClr>
                </a:solidFill>
                <a:ea typeface="+mn-ea"/>
                <a:cs typeface="Arial" panose="020B0604020202020204" pitchFamily="34" charset="0"/>
              </a:rPr>
              <a:t>Requisitos funcionales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36302" t="60120" r="33067" b="22514"/>
          <a:stretch>
            <a:fillRect/>
          </a:stretch>
        </p:blipFill>
        <p:spPr bwMode="auto">
          <a:xfrm>
            <a:off x="5910942" y="0"/>
            <a:ext cx="3233057" cy="1030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ángulo 4"/>
          <p:cNvSpPr/>
          <p:nvPr/>
        </p:nvSpPr>
        <p:spPr>
          <a:xfrm>
            <a:off x="348348" y="1153607"/>
            <a:ext cx="8708569" cy="3693319"/>
          </a:xfrm>
          <a:prstGeom prst="rect">
            <a:avLst/>
          </a:prstGeom>
        </p:spPr>
        <p:txBody>
          <a:bodyPr wrap="square">
            <a:spAutoFit/>
          </a:bodyPr>
          <a:lstStyle/>
          <a:p>
            <a:pPr marL="285750" indent="-285750">
              <a:buFont typeface="Arial" panose="020B0604020202020204" pitchFamily="34" charset="0"/>
              <a:buChar char="•"/>
            </a:pPr>
            <a:r>
              <a:rPr lang="es-ES" dirty="0"/>
              <a:t>Se debe alcanzar un prototipo (pruebas en entorno real) en desalinización de agua de mar que cumpla las especificaciones previstas en cada una de las 3 fases previstas. </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Las tecnologías esperadas deben centrarse </a:t>
            </a:r>
            <a:r>
              <a:rPr lang="es-ES" b="1" dirty="0"/>
              <a:t>en soluciones no comerciales </a:t>
            </a:r>
            <a:r>
              <a:rPr lang="es-ES" dirty="0"/>
              <a:t>basadas en membranas, procesos térmicos y/o de intercambio iónico. No se trata de integrar de tecnologías ya existentes que obtienen una mejora. Se pretende desarrollar un sistema que total o parcialmente incorpore diseños disruptivos y tecnologías novedosas en fase de desarrollo y que permita cubrir las necesidades del CIAGC.</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b="1" dirty="0"/>
              <a:t>No se tendrán en consideración los sistemas alimentados con energías renovables</a:t>
            </a:r>
            <a:r>
              <a:rPr lang="es-ES" dirty="0"/>
              <a:t> cuyo fin sea, exclusivamente, </a:t>
            </a:r>
            <a:r>
              <a:rPr lang="es-ES" b="1" dirty="0"/>
              <a:t>sustituir energía eléctrica de origen fósil</a:t>
            </a:r>
            <a:r>
              <a:rPr lang="es-ES" dirty="0"/>
              <a:t>. </a:t>
            </a:r>
          </a:p>
          <a:p>
            <a:endParaRPr lang="es-ES" dirty="0"/>
          </a:p>
          <a:p>
            <a:endParaRPr lang="es-ES" dirty="0"/>
          </a:p>
        </p:txBody>
      </p:sp>
    </p:spTree>
    <p:extLst>
      <p:ext uri="{BB962C8B-B14F-4D97-AF65-F5344CB8AC3E}">
        <p14:creationId xmlns:p14="http://schemas.microsoft.com/office/powerpoint/2010/main" val="3568008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 xmlns:a16="http://schemas.microsoft.com/office/drawing/2014/main" id="{73CBD357-2479-4ABD-B712-8CC85E6D11DF}"/>
              </a:ext>
            </a:extLst>
          </p:cNvPr>
          <p:cNvSpPr>
            <a:spLocks noGrp="1"/>
          </p:cNvSpPr>
          <p:nvPr>
            <p:ph type="title"/>
          </p:nvPr>
        </p:nvSpPr>
        <p:spPr>
          <a:xfrm>
            <a:off x="162273" y="122690"/>
            <a:ext cx="6663070" cy="527447"/>
          </a:xfrm>
        </p:spPr>
        <p:txBody>
          <a:bodyPr/>
          <a:lstStyle/>
          <a:p>
            <a:pPr algn="l">
              <a:defRPr/>
            </a:pPr>
            <a:r>
              <a:rPr lang="es-ES" sz="3000" b="1" dirty="0">
                <a:solidFill>
                  <a:srgbClr val="F79646">
                    <a:lumMod val="75000"/>
                  </a:srgbClr>
                </a:solidFill>
                <a:ea typeface="+mn-ea"/>
                <a:cs typeface="Arial" panose="020B0604020202020204" pitchFamily="34" charset="0"/>
              </a:rPr>
              <a:t>Requisitos funcionales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36302" t="60120" r="33067" b="22514"/>
          <a:stretch>
            <a:fillRect/>
          </a:stretch>
        </p:blipFill>
        <p:spPr bwMode="auto">
          <a:xfrm>
            <a:off x="5910942" y="0"/>
            <a:ext cx="3233057" cy="1030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ángulo 4"/>
          <p:cNvSpPr/>
          <p:nvPr/>
        </p:nvSpPr>
        <p:spPr>
          <a:xfrm>
            <a:off x="595086" y="1153607"/>
            <a:ext cx="8360227" cy="3693319"/>
          </a:xfrm>
          <a:prstGeom prst="rect">
            <a:avLst/>
          </a:prstGeom>
        </p:spPr>
        <p:txBody>
          <a:bodyPr wrap="square">
            <a:spAutoFit/>
          </a:bodyPr>
          <a:lstStyle/>
          <a:p>
            <a:pPr marL="285750" indent="-285750">
              <a:buFont typeface="Arial" panose="020B0604020202020204" pitchFamily="34" charset="0"/>
              <a:buChar char="•"/>
            </a:pPr>
            <a:r>
              <a:rPr lang="es-ES" dirty="0"/>
              <a:t>Con el objetivo de extrapolar los resultados obtenidos a la escala industrial de los 10.000 m3/d, la escala demostrativa en condiciones reales (durante la Fase III) deseada debe estar </a:t>
            </a:r>
            <a:r>
              <a:rPr lang="es-ES" b="1" dirty="0"/>
              <a:t>lo más próxima posible a los 1.000 m3/d. </a:t>
            </a:r>
          </a:p>
          <a:p>
            <a:pPr marL="285750" indent="-285750">
              <a:buFont typeface="Arial" panose="020B0604020202020204" pitchFamily="34" charset="0"/>
              <a:buChar char="•"/>
            </a:pPr>
            <a:endParaRPr lang="es-ES" b="1" dirty="0"/>
          </a:p>
          <a:p>
            <a:pPr marL="285750" indent="-285750">
              <a:buFont typeface="Arial" panose="020B0604020202020204" pitchFamily="34" charset="0"/>
              <a:buChar char="•"/>
            </a:pPr>
            <a:r>
              <a:rPr lang="es-ES" dirty="0"/>
              <a:t>La escala de demostrativo está limitada a los 2.999 m3/día ya que por encima se requiere realizar evaluación de impacto ambiental - lo que entra en contradicción con los plazos previstos en esta contratación. </a:t>
            </a:r>
          </a:p>
          <a:p>
            <a:pPr marL="285750" indent="-285750">
              <a:buFont typeface="Arial" panose="020B0604020202020204" pitchFamily="34" charset="0"/>
              <a:buChar char="•"/>
            </a:pPr>
            <a:endParaRPr lang="es-ES" b="1" dirty="0"/>
          </a:p>
          <a:p>
            <a:pPr marL="285750" indent="-285750">
              <a:buFont typeface="Arial" panose="020B0604020202020204" pitchFamily="34" charset="0"/>
              <a:buChar char="•"/>
            </a:pPr>
            <a:r>
              <a:rPr lang="es-ES" dirty="0"/>
              <a:t>Tomando de referencia la escala propuesta en la licitación, se concretará la instalación final del prototipo que permita demostrar el funcionamiento de la tecnología en condiciones reales en una localización final propuesta por el CIAGC.</a:t>
            </a:r>
          </a:p>
          <a:p>
            <a:endParaRPr lang="es-ES" dirty="0"/>
          </a:p>
          <a:p>
            <a:endParaRPr lang="es-ES" dirty="0"/>
          </a:p>
        </p:txBody>
      </p:sp>
    </p:spTree>
    <p:extLst>
      <p:ext uri="{BB962C8B-B14F-4D97-AF65-F5344CB8AC3E}">
        <p14:creationId xmlns:p14="http://schemas.microsoft.com/office/powerpoint/2010/main" val="2370122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 xmlns:a16="http://schemas.microsoft.com/office/drawing/2014/main" id="{73CBD357-2479-4ABD-B712-8CC85E6D11DF}"/>
              </a:ext>
            </a:extLst>
          </p:cNvPr>
          <p:cNvSpPr>
            <a:spLocks noGrp="1"/>
          </p:cNvSpPr>
          <p:nvPr>
            <p:ph type="title"/>
          </p:nvPr>
        </p:nvSpPr>
        <p:spPr>
          <a:xfrm>
            <a:off x="162273" y="122690"/>
            <a:ext cx="6663070" cy="527447"/>
          </a:xfrm>
        </p:spPr>
        <p:txBody>
          <a:bodyPr/>
          <a:lstStyle/>
          <a:p>
            <a:pPr algn="l">
              <a:defRPr/>
            </a:pPr>
            <a:r>
              <a:rPr lang="es-ES" sz="3000" b="1" dirty="0">
                <a:solidFill>
                  <a:srgbClr val="F79646">
                    <a:lumMod val="75000"/>
                  </a:srgbClr>
                </a:solidFill>
                <a:ea typeface="+mn-ea"/>
                <a:cs typeface="Arial" panose="020B0604020202020204" pitchFamily="34" charset="0"/>
              </a:rPr>
              <a:t>Requisitos funcionales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36302" t="60120" r="33067" b="22514"/>
          <a:stretch>
            <a:fillRect/>
          </a:stretch>
        </p:blipFill>
        <p:spPr bwMode="auto">
          <a:xfrm>
            <a:off x="5910942" y="0"/>
            <a:ext cx="3233057" cy="1030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464" y="688975"/>
            <a:ext cx="2705546" cy="376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Grafismo\Desala2.png"/>
          <p:cNvPicPr>
            <a:picLocks noChangeAspect="1" noChangeArrowheads="1"/>
          </p:cNvPicPr>
          <p:nvPr/>
        </p:nvPicPr>
        <p:blipFill>
          <a:blip r:embed="rId4">
            <a:extLst>
              <a:ext uri="{28A0092B-C50C-407E-A947-70E740481C1C}">
                <a14:useLocalDpi xmlns:a14="http://schemas.microsoft.com/office/drawing/2010/main" val="0"/>
              </a:ext>
            </a:extLst>
          </a:blip>
          <a:srcRect l="3340" r="3337"/>
          <a:stretch>
            <a:fillRect/>
          </a:stretch>
        </p:blipFill>
        <p:spPr bwMode="auto">
          <a:xfrm>
            <a:off x="5772699" y="1610340"/>
            <a:ext cx="2793678" cy="282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5"/>
          <p:cNvSpPr txBox="1">
            <a:spLocks noChangeArrowheads="1"/>
          </p:cNvSpPr>
          <p:nvPr/>
        </p:nvSpPr>
        <p:spPr bwMode="auto">
          <a:xfrm>
            <a:off x="4120468" y="1036814"/>
            <a:ext cx="345598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n-US" sz="1800" dirty="0"/>
              <a:t>EDAM ARUCAS-MOYA</a:t>
            </a:r>
          </a:p>
          <a:p>
            <a:pPr eaLnBrk="1" hangingPunct="1">
              <a:spcBef>
                <a:spcPct val="0"/>
              </a:spcBef>
              <a:buFontTx/>
              <a:buNone/>
            </a:pPr>
            <a:r>
              <a:rPr lang="es-ES" altLang="en-US" sz="1800" dirty="0"/>
              <a:t>Capacidad: 15.000 m</a:t>
            </a:r>
            <a:r>
              <a:rPr lang="es-ES" altLang="en-US" sz="1800" baseline="30000" dirty="0"/>
              <a:t>3</a:t>
            </a:r>
            <a:r>
              <a:rPr lang="es-ES" altLang="en-US" sz="1800" dirty="0"/>
              <a:t>/día</a:t>
            </a:r>
          </a:p>
          <a:p>
            <a:pPr eaLnBrk="1" hangingPunct="1">
              <a:spcBef>
                <a:spcPct val="0"/>
              </a:spcBef>
              <a:buFontTx/>
              <a:buNone/>
            </a:pPr>
            <a:r>
              <a:rPr lang="es-ES" altLang="en-US" sz="1800" dirty="0"/>
              <a:t>Ósmosis inversa</a:t>
            </a:r>
          </a:p>
        </p:txBody>
      </p:sp>
      <p:sp>
        <p:nvSpPr>
          <p:cNvPr id="8" name="Elipse 7"/>
          <p:cNvSpPr/>
          <p:nvPr/>
        </p:nvSpPr>
        <p:spPr>
          <a:xfrm>
            <a:off x="7137366" y="1784744"/>
            <a:ext cx="961608" cy="417346"/>
          </a:xfrm>
          <a:prstGeom prst="ellipse">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chor="ctr"/>
          <a:lstStyle/>
          <a:p>
            <a:pPr algn="ctr" eaLnBrk="1" hangingPunct="1">
              <a:defRPr/>
            </a:pPr>
            <a:endParaRPr lang="es-ES"/>
          </a:p>
        </p:txBody>
      </p:sp>
    </p:spTree>
    <p:extLst>
      <p:ext uri="{BB962C8B-B14F-4D97-AF65-F5344CB8AC3E}">
        <p14:creationId xmlns:p14="http://schemas.microsoft.com/office/powerpoint/2010/main" val="2982363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 xmlns:a16="http://schemas.microsoft.com/office/drawing/2014/main" id="{73CBD357-2479-4ABD-B712-8CC85E6D11DF}"/>
              </a:ext>
            </a:extLst>
          </p:cNvPr>
          <p:cNvSpPr>
            <a:spLocks noGrp="1"/>
          </p:cNvSpPr>
          <p:nvPr>
            <p:ph type="title"/>
          </p:nvPr>
        </p:nvSpPr>
        <p:spPr>
          <a:xfrm>
            <a:off x="162273" y="122690"/>
            <a:ext cx="6663070" cy="527447"/>
          </a:xfrm>
        </p:spPr>
        <p:txBody>
          <a:bodyPr/>
          <a:lstStyle/>
          <a:p>
            <a:pPr algn="l">
              <a:defRPr/>
            </a:pPr>
            <a:r>
              <a:rPr lang="es-ES" sz="3000" b="1" dirty="0">
                <a:solidFill>
                  <a:srgbClr val="F79646">
                    <a:lumMod val="75000"/>
                  </a:srgbClr>
                </a:solidFill>
                <a:ea typeface="+mn-ea"/>
                <a:cs typeface="Arial" panose="020B0604020202020204" pitchFamily="34" charset="0"/>
              </a:rPr>
              <a:t>Requisitos funcionales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36302" t="60120" r="33067" b="22514"/>
          <a:stretch>
            <a:fillRect/>
          </a:stretch>
        </p:blipFill>
        <p:spPr bwMode="auto">
          <a:xfrm>
            <a:off x="5910942" y="0"/>
            <a:ext cx="3233057" cy="1030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C:\Grafismo\Desala2.png"/>
          <p:cNvPicPr>
            <a:picLocks noChangeAspect="1" noChangeArrowheads="1"/>
          </p:cNvPicPr>
          <p:nvPr/>
        </p:nvPicPr>
        <p:blipFill>
          <a:blip r:embed="rId3">
            <a:extLst>
              <a:ext uri="{28A0092B-C50C-407E-A947-70E740481C1C}">
                <a14:useLocalDpi xmlns:a14="http://schemas.microsoft.com/office/drawing/2010/main" val="0"/>
              </a:ext>
            </a:extLst>
          </a:blip>
          <a:srcRect l="3340" r="3337"/>
          <a:stretch>
            <a:fillRect/>
          </a:stretch>
        </p:blipFill>
        <p:spPr bwMode="auto">
          <a:xfrm>
            <a:off x="5910942" y="1552644"/>
            <a:ext cx="2793678" cy="282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5"/>
          <p:cNvSpPr txBox="1">
            <a:spLocks noChangeArrowheads="1"/>
          </p:cNvSpPr>
          <p:nvPr/>
        </p:nvSpPr>
        <p:spPr bwMode="auto">
          <a:xfrm>
            <a:off x="4120468" y="1036814"/>
            <a:ext cx="345598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n-US" sz="1800" dirty="0"/>
              <a:t>EDAM ROQUE PRIETO</a:t>
            </a:r>
          </a:p>
          <a:p>
            <a:pPr eaLnBrk="1" hangingPunct="1">
              <a:spcBef>
                <a:spcPct val="0"/>
              </a:spcBef>
              <a:buFontTx/>
              <a:buNone/>
            </a:pPr>
            <a:r>
              <a:rPr lang="es-ES" altLang="en-US" sz="1800" dirty="0"/>
              <a:t>Capacidad: 10.000 m</a:t>
            </a:r>
            <a:r>
              <a:rPr lang="es-ES" altLang="en-US" sz="1800" baseline="30000" dirty="0"/>
              <a:t>3</a:t>
            </a:r>
            <a:r>
              <a:rPr lang="es-ES" altLang="en-US" sz="1800" dirty="0"/>
              <a:t>/día</a:t>
            </a:r>
          </a:p>
          <a:p>
            <a:pPr eaLnBrk="1" hangingPunct="1">
              <a:spcBef>
                <a:spcPct val="0"/>
              </a:spcBef>
              <a:buFontTx/>
              <a:buNone/>
            </a:pPr>
            <a:r>
              <a:rPr lang="es-ES" altLang="en-US" sz="1800" dirty="0"/>
              <a:t>Ósmosis inversa</a:t>
            </a:r>
          </a:p>
        </p:txBody>
      </p:sp>
      <p:sp>
        <p:nvSpPr>
          <p:cNvPr id="8" name="Elipse 7"/>
          <p:cNvSpPr/>
          <p:nvPr/>
        </p:nvSpPr>
        <p:spPr>
          <a:xfrm>
            <a:off x="6917815" y="1546747"/>
            <a:ext cx="961608" cy="417346"/>
          </a:xfrm>
          <a:prstGeom prst="ellipse">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chor="ctr"/>
          <a:lstStyle/>
          <a:p>
            <a:pPr algn="ctr" eaLnBrk="1" hangingPunct="1">
              <a:defRPr/>
            </a:pPr>
            <a:endParaRPr lang="es-ES"/>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8514" y="702388"/>
            <a:ext cx="2476500" cy="3738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5027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 xmlns:a16="http://schemas.microsoft.com/office/drawing/2014/main" id="{73CBD357-2479-4ABD-B712-8CC85E6D11DF}"/>
              </a:ext>
            </a:extLst>
          </p:cNvPr>
          <p:cNvSpPr>
            <a:spLocks noGrp="1"/>
          </p:cNvSpPr>
          <p:nvPr>
            <p:ph type="title"/>
          </p:nvPr>
        </p:nvSpPr>
        <p:spPr>
          <a:xfrm>
            <a:off x="162273" y="122690"/>
            <a:ext cx="6663070" cy="527447"/>
          </a:xfrm>
        </p:spPr>
        <p:txBody>
          <a:bodyPr/>
          <a:lstStyle/>
          <a:p>
            <a:pPr algn="l">
              <a:defRPr/>
            </a:pPr>
            <a:r>
              <a:rPr lang="es-ES" sz="3000" b="1" dirty="0">
                <a:solidFill>
                  <a:srgbClr val="F79646">
                    <a:lumMod val="75000"/>
                  </a:srgbClr>
                </a:solidFill>
                <a:ea typeface="+mn-ea"/>
                <a:cs typeface="Arial" panose="020B0604020202020204" pitchFamily="34" charset="0"/>
              </a:rPr>
              <a:t>Requisitos funcionales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36302" t="60120" r="33067" b="22514"/>
          <a:stretch>
            <a:fillRect/>
          </a:stretch>
        </p:blipFill>
        <p:spPr bwMode="auto">
          <a:xfrm>
            <a:off x="5910942" y="0"/>
            <a:ext cx="3233057" cy="1030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C:\Grafismo\Desala2.png"/>
          <p:cNvPicPr>
            <a:picLocks noChangeAspect="1" noChangeArrowheads="1"/>
          </p:cNvPicPr>
          <p:nvPr/>
        </p:nvPicPr>
        <p:blipFill>
          <a:blip r:embed="rId3">
            <a:extLst>
              <a:ext uri="{28A0092B-C50C-407E-A947-70E740481C1C}">
                <a14:useLocalDpi xmlns:a14="http://schemas.microsoft.com/office/drawing/2010/main" val="0"/>
              </a:ext>
            </a:extLst>
          </a:blip>
          <a:srcRect l="3340" r="3337"/>
          <a:stretch>
            <a:fillRect/>
          </a:stretch>
        </p:blipFill>
        <p:spPr bwMode="auto">
          <a:xfrm>
            <a:off x="5910942" y="1552644"/>
            <a:ext cx="2793678" cy="282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5"/>
          <p:cNvSpPr txBox="1">
            <a:spLocks noChangeArrowheads="1"/>
          </p:cNvSpPr>
          <p:nvPr/>
        </p:nvSpPr>
        <p:spPr bwMode="auto">
          <a:xfrm>
            <a:off x="4120468" y="1036814"/>
            <a:ext cx="345598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n-US" sz="1800" dirty="0"/>
              <a:t>EDAM BOCABARRANCO</a:t>
            </a:r>
          </a:p>
          <a:p>
            <a:pPr eaLnBrk="1" hangingPunct="1">
              <a:spcBef>
                <a:spcPct val="0"/>
              </a:spcBef>
              <a:buFontTx/>
              <a:buNone/>
            </a:pPr>
            <a:r>
              <a:rPr lang="es-ES" altLang="en-US" sz="1800" dirty="0"/>
              <a:t>Capacidad: 10.000 m</a:t>
            </a:r>
            <a:r>
              <a:rPr lang="es-ES" altLang="en-US" sz="1800" baseline="30000" dirty="0"/>
              <a:t>3</a:t>
            </a:r>
            <a:r>
              <a:rPr lang="es-ES" altLang="en-US" sz="1800" dirty="0"/>
              <a:t>/día</a:t>
            </a:r>
          </a:p>
          <a:p>
            <a:pPr eaLnBrk="1" hangingPunct="1">
              <a:spcBef>
                <a:spcPct val="0"/>
              </a:spcBef>
              <a:buFontTx/>
              <a:buNone/>
            </a:pPr>
            <a:r>
              <a:rPr lang="es-ES" altLang="en-US" sz="1800" dirty="0"/>
              <a:t>Ósmosis inversa</a:t>
            </a:r>
          </a:p>
        </p:txBody>
      </p:sp>
      <p:sp>
        <p:nvSpPr>
          <p:cNvPr id="8" name="Elipse 7"/>
          <p:cNvSpPr/>
          <p:nvPr/>
        </p:nvSpPr>
        <p:spPr>
          <a:xfrm>
            <a:off x="6148558" y="1751471"/>
            <a:ext cx="961608" cy="417346"/>
          </a:xfrm>
          <a:prstGeom prst="ellipse">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chor="ctr"/>
          <a:lstStyle/>
          <a:p>
            <a:pPr algn="ctr" eaLnBrk="1" hangingPunct="1">
              <a:defRPr/>
            </a:pPr>
            <a:endParaRPr lang="es-ES"/>
          </a:p>
        </p:txBody>
      </p:sp>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4624" y="772827"/>
            <a:ext cx="2695844" cy="375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9100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 xmlns:a16="http://schemas.microsoft.com/office/drawing/2014/main" id="{73CBD357-2479-4ABD-B712-8CC85E6D11DF}"/>
              </a:ext>
            </a:extLst>
          </p:cNvPr>
          <p:cNvSpPr>
            <a:spLocks noGrp="1"/>
          </p:cNvSpPr>
          <p:nvPr>
            <p:ph type="title"/>
          </p:nvPr>
        </p:nvSpPr>
        <p:spPr>
          <a:xfrm>
            <a:off x="162273" y="122690"/>
            <a:ext cx="6663070" cy="527447"/>
          </a:xfrm>
        </p:spPr>
        <p:txBody>
          <a:bodyPr/>
          <a:lstStyle/>
          <a:p>
            <a:pPr algn="l">
              <a:defRPr/>
            </a:pPr>
            <a:r>
              <a:rPr lang="es-ES" sz="3000" b="1" dirty="0">
                <a:solidFill>
                  <a:srgbClr val="F79646">
                    <a:lumMod val="75000"/>
                  </a:srgbClr>
                </a:solidFill>
                <a:ea typeface="+mn-ea"/>
                <a:cs typeface="Arial" panose="020B0604020202020204" pitchFamily="34" charset="0"/>
              </a:rPr>
              <a:t>Requisitos funcionales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36302" t="60120" r="33067" b="22514"/>
          <a:stretch>
            <a:fillRect/>
          </a:stretch>
        </p:blipFill>
        <p:spPr bwMode="auto">
          <a:xfrm>
            <a:off x="5910942" y="0"/>
            <a:ext cx="3233057" cy="1030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C:\Grafismo\Desala2.png"/>
          <p:cNvPicPr>
            <a:picLocks noChangeAspect="1" noChangeArrowheads="1"/>
          </p:cNvPicPr>
          <p:nvPr/>
        </p:nvPicPr>
        <p:blipFill>
          <a:blip r:embed="rId3">
            <a:extLst>
              <a:ext uri="{28A0092B-C50C-407E-A947-70E740481C1C}">
                <a14:useLocalDpi xmlns:a14="http://schemas.microsoft.com/office/drawing/2010/main" val="0"/>
              </a:ext>
            </a:extLst>
          </a:blip>
          <a:srcRect l="3340" r="3337"/>
          <a:stretch>
            <a:fillRect/>
          </a:stretch>
        </p:blipFill>
        <p:spPr bwMode="auto">
          <a:xfrm>
            <a:off x="5910942" y="1552644"/>
            <a:ext cx="2793678" cy="282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5"/>
          <p:cNvSpPr txBox="1">
            <a:spLocks noChangeArrowheads="1"/>
          </p:cNvSpPr>
          <p:nvPr/>
        </p:nvSpPr>
        <p:spPr bwMode="auto">
          <a:xfrm>
            <a:off x="4120468" y="1036814"/>
            <a:ext cx="345598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n-US" sz="1800" dirty="0"/>
              <a:t>EDAM LA ALDEA</a:t>
            </a:r>
          </a:p>
          <a:p>
            <a:pPr eaLnBrk="1" hangingPunct="1">
              <a:spcBef>
                <a:spcPct val="0"/>
              </a:spcBef>
              <a:buFontTx/>
              <a:buNone/>
            </a:pPr>
            <a:r>
              <a:rPr lang="es-ES" altLang="en-US" sz="1800" dirty="0"/>
              <a:t>Capacidad: 10.000 m</a:t>
            </a:r>
            <a:r>
              <a:rPr lang="es-ES" altLang="en-US" sz="1800" baseline="30000" dirty="0"/>
              <a:t>3</a:t>
            </a:r>
            <a:r>
              <a:rPr lang="es-ES" altLang="en-US" sz="1800" dirty="0"/>
              <a:t>/día</a:t>
            </a:r>
          </a:p>
          <a:p>
            <a:pPr eaLnBrk="1" hangingPunct="1">
              <a:spcBef>
                <a:spcPct val="0"/>
              </a:spcBef>
              <a:buFontTx/>
              <a:buNone/>
            </a:pPr>
            <a:r>
              <a:rPr lang="es-ES" altLang="en-US" sz="1800" dirty="0"/>
              <a:t>Ósmosis inversa</a:t>
            </a:r>
          </a:p>
        </p:txBody>
      </p:sp>
      <p:sp>
        <p:nvSpPr>
          <p:cNvPr id="8" name="Elipse 7"/>
          <p:cNvSpPr/>
          <p:nvPr/>
        </p:nvSpPr>
        <p:spPr>
          <a:xfrm>
            <a:off x="5669587" y="2545323"/>
            <a:ext cx="961608" cy="417346"/>
          </a:xfrm>
          <a:prstGeom prst="ellipse">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chor="ctr"/>
          <a:lstStyle/>
          <a:p>
            <a:pPr algn="ctr" eaLnBrk="1" hangingPunct="1">
              <a:defRPr/>
            </a:pPr>
            <a:endParaRPr lang="es-ES"/>
          </a:p>
        </p:txBody>
      </p:sp>
      <p:pic>
        <p:nvPicPr>
          <p:cNvPr id="4" name="Imagen 3">
            <a:extLst>
              <a:ext uri="{FF2B5EF4-FFF2-40B4-BE49-F238E27FC236}">
                <a16:creationId xmlns="" xmlns:a16="http://schemas.microsoft.com/office/drawing/2014/main" id="{0143DF34-5F94-4975-86A1-0609C76E53A4}"/>
              </a:ext>
            </a:extLst>
          </p:cNvPr>
          <p:cNvPicPr>
            <a:picLocks noChangeAspect="1"/>
          </p:cNvPicPr>
          <p:nvPr/>
        </p:nvPicPr>
        <p:blipFill>
          <a:blip r:embed="rId4"/>
          <a:stretch>
            <a:fillRect/>
          </a:stretch>
        </p:blipFill>
        <p:spPr>
          <a:xfrm rot="5400000">
            <a:off x="868804" y="1669250"/>
            <a:ext cx="3740014" cy="1886065"/>
          </a:xfrm>
          <a:prstGeom prst="rect">
            <a:avLst/>
          </a:prstGeom>
        </p:spPr>
      </p:pic>
      <p:sp>
        <p:nvSpPr>
          <p:cNvPr id="10" name="Rectángulo 9">
            <a:extLst>
              <a:ext uri="{FF2B5EF4-FFF2-40B4-BE49-F238E27FC236}">
                <a16:creationId xmlns="" xmlns:a16="http://schemas.microsoft.com/office/drawing/2014/main" id="{070EC620-ACDE-4080-9470-8C878663D61C}"/>
              </a:ext>
            </a:extLst>
          </p:cNvPr>
          <p:cNvSpPr/>
          <p:nvPr/>
        </p:nvSpPr>
        <p:spPr>
          <a:xfrm>
            <a:off x="2680137" y="3767959"/>
            <a:ext cx="520263" cy="551793"/>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2489029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 xmlns:a16="http://schemas.microsoft.com/office/drawing/2014/main" id="{73CBD357-2479-4ABD-B712-8CC85E6D11DF}"/>
              </a:ext>
            </a:extLst>
          </p:cNvPr>
          <p:cNvSpPr>
            <a:spLocks noGrp="1"/>
          </p:cNvSpPr>
          <p:nvPr>
            <p:ph type="title"/>
          </p:nvPr>
        </p:nvSpPr>
        <p:spPr>
          <a:xfrm>
            <a:off x="162273" y="122690"/>
            <a:ext cx="6663070" cy="527447"/>
          </a:xfrm>
        </p:spPr>
        <p:txBody>
          <a:bodyPr/>
          <a:lstStyle/>
          <a:p>
            <a:pPr algn="l">
              <a:defRPr/>
            </a:pPr>
            <a:r>
              <a:rPr lang="es-ES" sz="2900" b="1" dirty="0">
                <a:solidFill>
                  <a:srgbClr val="F79646">
                    <a:lumMod val="75000"/>
                  </a:srgbClr>
                </a:solidFill>
                <a:ea typeface="+mn-ea"/>
                <a:cs typeface="Arial" panose="020B0604020202020204" pitchFamily="34" charset="0"/>
              </a:rPr>
              <a:t>Requisitos de ejecución/entregables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36302" t="60120" r="33067" b="22514"/>
          <a:stretch>
            <a:fillRect/>
          </a:stretch>
        </p:blipFill>
        <p:spPr bwMode="auto">
          <a:xfrm>
            <a:off x="5910942" y="0"/>
            <a:ext cx="3233057" cy="1030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ángulo 1"/>
          <p:cNvSpPr/>
          <p:nvPr/>
        </p:nvSpPr>
        <p:spPr>
          <a:xfrm>
            <a:off x="232229" y="1153607"/>
            <a:ext cx="8606971" cy="3136243"/>
          </a:xfrm>
          <a:prstGeom prst="rect">
            <a:avLst/>
          </a:prstGeom>
        </p:spPr>
        <p:txBody>
          <a:bodyPr wrap="square">
            <a:spAutoFit/>
          </a:bodyPr>
          <a:lstStyle/>
          <a:p>
            <a:pPr>
              <a:spcAft>
                <a:spcPts val="0"/>
              </a:spcAft>
            </a:pPr>
            <a:r>
              <a:rPr lang="es-ES_tradnl" dirty="0">
                <a:solidFill>
                  <a:srgbClr val="000000"/>
                </a:solidFill>
                <a:ea typeface="Carlito"/>
                <a:cs typeface="Calibri" panose="020F0502020204030204" pitchFamily="34" charset="0"/>
              </a:rPr>
              <a:t>La ejecución del contrato se estructura en </a:t>
            </a:r>
            <a:r>
              <a:rPr lang="es-ES_tradnl" b="1" dirty="0">
                <a:solidFill>
                  <a:srgbClr val="000000"/>
                </a:solidFill>
                <a:ea typeface="Carlito"/>
                <a:cs typeface="Calibri" panose="020F0502020204030204" pitchFamily="34" charset="0"/>
              </a:rPr>
              <a:t>tres fases sucesivas y </a:t>
            </a:r>
            <a:r>
              <a:rPr lang="es-ES_tradnl" b="1" u="sng" dirty="0">
                <a:solidFill>
                  <a:srgbClr val="000000"/>
                </a:solidFill>
                <a:ea typeface="Carlito"/>
                <a:cs typeface="Calibri" panose="020F0502020204030204" pitchFamily="34" charset="0"/>
              </a:rPr>
              <a:t>eliminatorias</a:t>
            </a:r>
            <a:r>
              <a:rPr lang="es-ES_tradnl" dirty="0">
                <a:solidFill>
                  <a:srgbClr val="000000"/>
                </a:solidFill>
                <a:ea typeface="Carlito"/>
                <a:cs typeface="Calibri" panose="020F0502020204030204" pitchFamily="34" charset="0"/>
              </a:rPr>
              <a:t>:</a:t>
            </a:r>
          </a:p>
          <a:p>
            <a:pPr>
              <a:spcAft>
                <a:spcPts val="0"/>
              </a:spcAft>
            </a:pPr>
            <a:endParaRPr lang="es-ES" dirty="0">
              <a:ea typeface="Carlito"/>
              <a:cs typeface="Carlito"/>
            </a:endParaRPr>
          </a:p>
          <a:p>
            <a:pPr marL="800100" lvl="1" indent="-342900" algn="just">
              <a:lnSpc>
                <a:spcPct val="115000"/>
              </a:lnSpc>
              <a:spcAft>
                <a:spcPts val="1000"/>
              </a:spcAft>
              <a:buFont typeface="Century Gothic" panose="020B0502020202020204" pitchFamily="34" charset="0"/>
              <a:buChar char="•"/>
            </a:pPr>
            <a:r>
              <a:rPr lang="es-ES" b="1" dirty="0">
                <a:ea typeface="Times New Roman" panose="02020603050405020304" pitchFamily="18" charset="0"/>
                <a:cs typeface="Calibri" panose="020F0502020204030204" pitchFamily="34" charset="0"/>
              </a:rPr>
              <a:t>Fase I: Diseño de la solución</a:t>
            </a:r>
            <a:r>
              <a:rPr lang="es-ES" dirty="0">
                <a:ea typeface="Times New Roman" panose="02020603050405020304" pitchFamily="18" charset="0"/>
                <a:cs typeface="Calibri" panose="020F0502020204030204" pitchFamily="34" charset="0"/>
              </a:rPr>
              <a:t>.</a:t>
            </a:r>
          </a:p>
          <a:p>
            <a:pPr marL="800100" lvl="1" indent="-342900" algn="just">
              <a:lnSpc>
                <a:spcPct val="115000"/>
              </a:lnSpc>
              <a:spcAft>
                <a:spcPts val="1000"/>
              </a:spcAft>
              <a:buFont typeface="Century Gothic" panose="020B0502020202020204" pitchFamily="34" charset="0"/>
              <a:buChar char="•"/>
            </a:pPr>
            <a:r>
              <a:rPr lang="es-ES" b="1" dirty="0">
                <a:ea typeface="Times New Roman" panose="02020603050405020304" pitchFamily="18" charset="0"/>
                <a:cs typeface="Calibri" panose="020F0502020204030204" pitchFamily="34" charset="0"/>
              </a:rPr>
              <a:t>Fase II: Pre-ingeniería y pruebas de concepto</a:t>
            </a:r>
            <a:r>
              <a:rPr lang="es-ES" dirty="0">
                <a:ea typeface="Times New Roman" panose="02020603050405020304" pitchFamily="18" charset="0"/>
                <a:cs typeface="Calibri" panose="020F0502020204030204" pitchFamily="34" charset="0"/>
              </a:rPr>
              <a:t>. </a:t>
            </a:r>
          </a:p>
          <a:p>
            <a:pPr marL="800100" lvl="1" indent="-342900" algn="just">
              <a:lnSpc>
                <a:spcPct val="115000"/>
              </a:lnSpc>
              <a:spcAft>
                <a:spcPts val="1000"/>
              </a:spcAft>
              <a:buFont typeface="Century Gothic" panose="020B0502020202020204" pitchFamily="34" charset="0"/>
              <a:buChar char="•"/>
            </a:pPr>
            <a:r>
              <a:rPr lang="es-ES" b="1" dirty="0">
                <a:ea typeface="Times New Roman" panose="02020603050405020304" pitchFamily="18" charset="0"/>
                <a:cs typeface="Calibri" panose="020F0502020204030204" pitchFamily="34" charset="0"/>
              </a:rPr>
              <a:t>Fase III: D</a:t>
            </a:r>
            <a:r>
              <a:rPr lang="es-ES" b="1" dirty="0">
                <a:ea typeface="Century Gothic" panose="020B0502020202020204" pitchFamily="34" charset="0"/>
                <a:cs typeface="Century Gothic" panose="020B0502020202020204" pitchFamily="34" charset="0"/>
              </a:rPr>
              <a:t>esarrollo del prototipo, traslado, instalación y verificación pre-operacional</a:t>
            </a:r>
            <a:r>
              <a:rPr lang="es-ES" dirty="0">
                <a:ea typeface="Times New Roman" panose="02020603050405020304" pitchFamily="18" charset="0"/>
                <a:cs typeface="Calibri" panose="020F0502020204030204" pitchFamily="34" charset="0"/>
              </a:rPr>
              <a:t>. </a:t>
            </a:r>
            <a:endParaRPr lang="es-ES" dirty="0">
              <a:ea typeface="Carlito"/>
              <a:cs typeface="Carlito"/>
            </a:endParaRPr>
          </a:p>
          <a:p>
            <a:pPr>
              <a:spcAft>
                <a:spcPts val="0"/>
              </a:spcAft>
            </a:pPr>
            <a:r>
              <a:rPr lang="es-ES_tradnl" dirty="0">
                <a:solidFill>
                  <a:srgbClr val="000000"/>
                </a:solidFill>
                <a:ea typeface="Carlito"/>
                <a:cs typeface="Calibri" panose="020F0502020204030204" pitchFamily="34" charset="0"/>
              </a:rPr>
              <a:t> Cada fase tiene definidos unos criterios de verificación que se aplicarán en el momento de evaluar, de cada adjudicatario, su cambio de fase. Además la fase III tendrá una evaluación parcial a los 5 meses de iniciarse.</a:t>
            </a:r>
            <a:endParaRPr lang="es-ES" dirty="0">
              <a:effectLst/>
              <a:ea typeface="Carlito"/>
              <a:cs typeface="Carlito"/>
            </a:endParaRPr>
          </a:p>
        </p:txBody>
      </p:sp>
    </p:spTree>
    <p:extLst>
      <p:ext uri="{BB962C8B-B14F-4D97-AF65-F5344CB8AC3E}">
        <p14:creationId xmlns:p14="http://schemas.microsoft.com/office/powerpoint/2010/main" val="3974482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 xmlns:a16="http://schemas.microsoft.com/office/drawing/2014/main" id="{73CBD357-2479-4ABD-B712-8CC85E6D11DF}"/>
              </a:ext>
            </a:extLst>
          </p:cNvPr>
          <p:cNvSpPr>
            <a:spLocks noGrp="1"/>
          </p:cNvSpPr>
          <p:nvPr>
            <p:ph type="title"/>
          </p:nvPr>
        </p:nvSpPr>
        <p:spPr>
          <a:xfrm>
            <a:off x="162273" y="122690"/>
            <a:ext cx="6663070" cy="527447"/>
          </a:xfrm>
        </p:spPr>
        <p:txBody>
          <a:bodyPr/>
          <a:lstStyle/>
          <a:p>
            <a:pPr algn="l">
              <a:defRPr/>
            </a:pPr>
            <a:r>
              <a:rPr lang="es-ES" sz="2900" b="1" dirty="0">
                <a:solidFill>
                  <a:srgbClr val="F79646">
                    <a:lumMod val="75000"/>
                  </a:srgbClr>
                </a:solidFill>
                <a:ea typeface="+mn-ea"/>
                <a:cs typeface="Arial" panose="020B0604020202020204" pitchFamily="34" charset="0"/>
              </a:rPr>
              <a:t>Requisitos de ejecución/entregables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36302" t="60120" r="33067" b="22514"/>
          <a:stretch>
            <a:fillRect/>
          </a:stretch>
        </p:blipFill>
        <p:spPr bwMode="auto">
          <a:xfrm>
            <a:off x="5910942" y="0"/>
            <a:ext cx="3233057" cy="1030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ángulo 1"/>
          <p:cNvSpPr/>
          <p:nvPr/>
        </p:nvSpPr>
        <p:spPr>
          <a:xfrm>
            <a:off x="537029" y="1153607"/>
            <a:ext cx="8606971" cy="3139321"/>
          </a:xfrm>
          <a:prstGeom prst="rect">
            <a:avLst/>
          </a:prstGeom>
        </p:spPr>
        <p:txBody>
          <a:bodyPr wrap="square">
            <a:spAutoFit/>
          </a:bodyPr>
          <a:lstStyle/>
          <a:p>
            <a:pPr>
              <a:spcAft>
                <a:spcPts val="0"/>
              </a:spcAft>
            </a:pPr>
            <a:r>
              <a:rPr lang="es-ES" dirty="0">
                <a:solidFill>
                  <a:srgbClr val="000000"/>
                </a:solidFill>
                <a:ea typeface="Carlito"/>
                <a:cs typeface="Calibri" panose="020F0502020204030204" pitchFamily="34" charset="0"/>
              </a:rPr>
              <a:t>Cada fase será evaluada conforme a dos bloques estructurales de verificación, y cada bloque </a:t>
            </a:r>
            <a:r>
              <a:rPr lang="es-ES" b="1" dirty="0">
                <a:solidFill>
                  <a:srgbClr val="000000"/>
                </a:solidFill>
                <a:ea typeface="Carlito"/>
                <a:cs typeface="Calibri" panose="020F0502020204030204" pitchFamily="34" charset="0"/>
              </a:rPr>
              <a:t>recoge en el anexo I del pliego las tareas y entregables previstos por fase</a:t>
            </a:r>
            <a:r>
              <a:rPr lang="es-ES" dirty="0">
                <a:solidFill>
                  <a:srgbClr val="000000"/>
                </a:solidFill>
                <a:ea typeface="Carlito"/>
                <a:cs typeface="Calibri" panose="020F0502020204030204" pitchFamily="34" charset="0"/>
              </a:rPr>
              <a:t>:</a:t>
            </a:r>
          </a:p>
          <a:p>
            <a:pPr>
              <a:spcAft>
                <a:spcPts val="0"/>
              </a:spcAft>
            </a:pPr>
            <a:endParaRPr lang="es-ES" dirty="0">
              <a:solidFill>
                <a:srgbClr val="000000"/>
              </a:solidFill>
              <a:ea typeface="Carlito"/>
              <a:cs typeface="Calibri" panose="020F0502020204030204" pitchFamily="34" charset="0"/>
            </a:endParaRPr>
          </a:p>
          <a:p>
            <a:pPr marL="742950" lvl="1" indent="-285750">
              <a:buFont typeface="Arial" panose="020B0604020202020204" pitchFamily="34" charset="0"/>
              <a:buChar char="•"/>
            </a:pPr>
            <a:r>
              <a:rPr lang="es-ES" b="1" dirty="0">
                <a:solidFill>
                  <a:srgbClr val="000000"/>
                </a:solidFill>
                <a:ea typeface="Carlito"/>
                <a:cs typeface="Calibri" panose="020F0502020204030204" pitchFamily="34" charset="0"/>
              </a:rPr>
              <a:t>Sistema físico</a:t>
            </a:r>
            <a:r>
              <a:rPr lang="es-ES" dirty="0">
                <a:solidFill>
                  <a:srgbClr val="000000"/>
                </a:solidFill>
                <a:ea typeface="Carlito"/>
                <a:cs typeface="Calibri" panose="020F0502020204030204" pitchFamily="34" charset="0"/>
              </a:rPr>
              <a:t>: relativo a la definición del concepto desalinizado, fabricación, instalación en emplazamiento elegido, legalización, puesta en marcha y verificación pre-operacional.</a:t>
            </a:r>
          </a:p>
          <a:p>
            <a:pPr marL="742950" lvl="1" indent="-285750">
              <a:buFont typeface="Arial" panose="020B0604020202020204" pitchFamily="34" charset="0"/>
              <a:buChar char="•"/>
            </a:pPr>
            <a:endParaRPr lang="es-ES" dirty="0">
              <a:solidFill>
                <a:srgbClr val="000000"/>
              </a:solidFill>
              <a:ea typeface="Carlito"/>
              <a:cs typeface="Calibri" panose="020F0502020204030204" pitchFamily="34" charset="0"/>
            </a:endParaRPr>
          </a:p>
          <a:p>
            <a:pPr marL="742950" lvl="1" indent="-285750">
              <a:buFont typeface="Arial" panose="020B0604020202020204" pitchFamily="34" charset="0"/>
              <a:buChar char="•"/>
            </a:pPr>
            <a:r>
              <a:rPr lang="es-ES" b="1" dirty="0">
                <a:solidFill>
                  <a:srgbClr val="000000"/>
                </a:solidFill>
                <a:ea typeface="Carlito"/>
                <a:cs typeface="Calibri" panose="020F0502020204030204" pitchFamily="34" charset="0"/>
              </a:rPr>
              <a:t>Ejecución del proyecto</a:t>
            </a:r>
            <a:r>
              <a:rPr lang="es-ES" dirty="0">
                <a:solidFill>
                  <a:srgbClr val="000000"/>
                </a:solidFill>
                <a:ea typeface="Carlito"/>
                <a:cs typeface="Calibri" panose="020F0502020204030204" pitchFamily="34" charset="0"/>
              </a:rPr>
              <a:t>: relativo a la parte de gobernanza del proyecto, recursos humanos y físicos, plan de trabajo, análisis de riesgos y estudios colaterales necesarios, todo ello en paralelo a la ejecución del bloque físico.</a:t>
            </a:r>
          </a:p>
          <a:p>
            <a:pPr marL="285750" indent="-285750">
              <a:spcAft>
                <a:spcPts val="0"/>
              </a:spcAft>
              <a:buFont typeface="Arial" panose="020B0604020202020204" pitchFamily="34" charset="0"/>
              <a:buChar char="•"/>
            </a:pPr>
            <a:r>
              <a:rPr lang="es-ES_tradnl" dirty="0">
                <a:solidFill>
                  <a:srgbClr val="000000"/>
                </a:solidFill>
                <a:ea typeface="Carlito"/>
                <a:cs typeface="Calibri" panose="020F0502020204030204" pitchFamily="34" charset="0"/>
              </a:rPr>
              <a:t> </a:t>
            </a:r>
            <a:endParaRPr lang="es-ES" dirty="0">
              <a:effectLst/>
              <a:ea typeface="Carlito"/>
              <a:cs typeface="Carlito"/>
            </a:endParaRPr>
          </a:p>
        </p:txBody>
      </p:sp>
    </p:spTree>
    <p:extLst>
      <p:ext uri="{BB962C8B-B14F-4D97-AF65-F5344CB8AC3E}">
        <p14:creationId xmlns:p14="http://schemas.microsoft.com/office/powerpoint/2010/main" val="3166718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36302" t="60120" r="33067" b="22514"/>
          <a:stretch>
            <a:fillRect/>
          </a:stretch>
        </p:blipFill>
        <p:spPr bwMode="auto">
          <a:xfrm>
            <a:off x="5910942" y="0"/>
            <a:ext cx="3233057" cy="1030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ángulo 4"/>
          <p:cNvSpPr/>
          <p:nvPr/>
        </p:nvSpPr>
        <p:spPr>
          <a:xfrm>
            <a:off x="390299" y="1001889"/>
            <a:ext cx="8360227" cy="3139321"/>
          </a:xfrm>
          <a:prstGeom prst="rect">
            <a:avLst/>
          </a:prstGeom>
        </p:spPr>
        <p:txBody>
          <a:bodyPr wrap="square">
            <a:spAutoFit/>
          </a:bodyPr>
          <a:lstStyle/>
          <a:p>
            <a:pPr marL="285750" indent="-285750">
              <a:buFont typeface="Arial" panose="020B0604020202020204" pitchFamily="34" charset="0"/>
              <a:buChar char="•"/>
            </a:pPr>
            <a:r>
              <a:rPr lang="es-ES" dirty="0"/>
              <a:t>El prototipo pre-comercial totalmente instalado en un entorno real en la isla de Gran Canaria tras la fase III, altamente innovador en desalinización de agua de mar, incluiría como mínimo los siguientes componentes (1/2): </a:t>
            </a:r>
          </a:p>
          <a:p>
            <a:pPr marL="285750" indent="-285750">
              <a:buFont typeface="Arial" panose="020B0604020202020204" pitchFamily="34" charset="0"/>
              <a:buChar char="•"/>
            </a:pPr>
            <a:endParaRPr lang="es-ES" dirty="0"/>
          </a:p>
          <a:p>
            <a:pPr marL="742950" lvl="1" indent="-285750">
              <a:buFont typeface="Arial" panose="020B0604020202020204" pitchFamily="34" charset="0"/>
              <a:buChar char="•"/>
            </a:pPr>
            <a:r>
              <a:rPr lang="es-ES" dirty="0"/>
              <a:t>Equipos de captación de agua de mar y pretratamiento adaptado a la solución proyectada de planta desalinizadora.</a:t>
            </a:r>
          </a:p>
          <a:p>
            <a:pPr marL="742950" lvl="1" indent="-285750">
              <a:buFont typeface="Arial" panose="020B0604020202020204" pitchFamily="34" charset="0"/>
              <a:buChar char="•"/>
            </a:pPr>
            <a:r>
              <a:rPr lang="es-ES" dirty="0"/>
              <a:t>Concepto planta desalinizadora con todos los elementos y equipos eléctricos, mecánicos, hidráulicos, de control y seguridad que la compongan.</a:t>
            </a:r>
          </a:p>
          <a:p>
            <a:pPr marL="742950" lvl="1" indent="-285750">
              <a:buFont typeface="Arial" panose="020B0604020202020204" pitchFamily="34" charset="0"/>
              <a:buChar char="•"/>
            </a:pPr>
            <a:r>
              <a:rPr lang="es-ES" dirty="0"/>
              <a:t>Componentes de generación o acumulación de energía si fueran necesarios</a:t>
            </a:r>
          </a:p>
          <a:p>
            <a:pPr marL="742950" lvl="1" indent="-285750">
              <a:buFont typeface="Arial" panose="020B0604020202020204" pitchFamily="34" charset="0"/>
              <a:buChar char="•"/>
            </a:pPr>
            <a:r>
              <a:rPr lang="es-ES" dirty="0"/>
              <a:t>Sistema SCADA de control, adquisición de datos y maniobra.</a:t>
            </a:r>
          </a:p>
          <a:p>
            <a:pPr marL="742950" lvl="1" indent="-285750">
              <a:buFont typeface="Arial" panose="020B0604020202020204" pitchFamily="34" charset="0"/>
              <a:buChar char="•"/>
            </a:pPr>
            <a:r>
              <a:rPr lang="es-ES" dirty="0"/>
              <a:t>Sistema evacuación de salmuera o de valorización, si fueran necesarios. </a:t>
            </a:r>
          </a:p>
        </p:txBody>
      </p:sp>
      <p:sp>
        <p:nvSpPr>
          <p:cNvPr id="8" name="3 Título">
            <a:extLst>
              <a:ext uri="{FF2B5EF4-FFF2-40B4-BE49-F238E27FC236}">
                <a16:creationId xmlns="" xmlns:a16="http://schemas.microsoft.com/office/drawing/2014/main" id="{73CBD357-2479-4ABD-B712-8CC85E6D11DF}"/>
              </a:ext>
            </a:extLst>
          </p:cNvPr>
          <p:cNvSpPr txBox="1">
            <a:spLocks/>
          </p:cNvSpPr>
          <p:nvPr/>
        </p:nvSpPr>
        <p:spPr>
          <a:xfrm>
            <a:off x="162273" y="122690"/>
            <a:ext cx="6663070" cy="52744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ES" sz="2900" b="1">
                <a:solidFill>
                  <a:srgbClr val="F79646">
                    <a:lumMod val="75000"/>
                  </a:srgbClr>
                </a:solidFill>
                <a:ea typeface="+mn-ea"/>
                <a:cs typeface="Arial" panose="020B0604020202020204" pitchFamily="34" charset="0"/>
              </a:rPr>
              <a:t>Requisitos de ejecución/entregables</a:t>
            </a:r>
            <a:endParaRPr lang="es-ES" sz="2900" b="1" dirty="0">
              <a:solidFill>
                <a:srgbClr val="F79646">
                  <a:lumMod val="75000"/>
                </a:srgbClr>
              </a:solidFill>
              <a:ea typeface="+mn-ea"/>
              <a:cs typeface="Arial" panose="020B0604020202020204" pitchFamily="34" charset="0"/>
            </a:endParaRPr>
          </a:p>
        </p:txBody>
      </p:sp>
    </p:spTree>
    <p:extLst>
      <p:ext uri="{BB962C8B-B14F-4D97-AF65-F5344CB8AC3E}">
        <p14:creationId xmlns:p14="http://schemas.microsoft.com/office/powerpoint/2010/main" val="3710445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 xmlns:a16="http://schemas.microsoft.com/office/drawing/2014/main" id="{73CBD357-2479-4ABD-B712-8CC85E6D11DF}"/>
              </a:ext>
            </a:extLst>
          </p:cNvPr>
          <p:cNvSpPr>
            <a:spLocks noGrp="1"/>
          </p:cNvSpPr>
          <p:nvPr>
            <p:ph type="title"/>
          </p:nvPr>
        </p:nvSpPr>
        <p:spPr>
          <a:xfrm>
            <a:off x="162273" y="122690"/>
            <a:ext cx="6663070" cy="527447"/>
          </a:xfrm>
        </p:spPr>
        <p:txBody>
          <a:bodyPr/>
          <a:lstStyle/>
          <a:p>
            <a:pPr algn="l">
              <a:defRPr/>
            </a:pPr>
            <a:r>
              <a:rPr lang="es-ES" sz="3000" b="1" dirty="0" err="1">
                <a:solidFill>
                  <a:srgbClr val="F79646">
                    <a:lumMod val="75000"/>
                  </a:srgbClr>
                </a:solidFill>
                <a:ea typeface="+mn-ea"/>
                <a:cs typeface="Arial" panose="020B0604020202020204" pitchFamily="34" charset="0"/>
              </a:rPr>
              <a:t>Indice</a:t>
            </a:r>
            <a:r>
              <a:rPr lang="es-ES" sz="3000" b="1" dirty="0">
                <a:solidFill>
                  <a:srgbClr val="F79646">
                    <a:lumMod val="75000"/>
                  </a:srgbClr>
                </a:solidFill>
                <a:ea typeface="+mn-ea"/>
                <a:cs typeface="Arial" panose="020B0604020202020204" pitchFamily="34" charset="0"/>
              </a:rPr>
              <a:t> de contenidos</a:t>
            </a:r>
            <a:endParaRPr lang="es-ES_tradnl" sz="30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36302" t="60120" r="33067" b="22514"/>
          <a:stretch>
            <a:fillRect/>
          </a:stretch>
        </p:blipFill>
        <p:spPr bwMode="auto">
          <a:xfrm>
            <a:off x="5910942" y="0"/>
            <a:ext cx="3233057" cy="1030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Título">
            <a:extLst>
              <a:ext uri="{FF2B5EF4-FFF2-40B4-BE49-F238E27FC236}">
                <a16:creationId xmlns="" xmlns:a16="http://schemas.microsoft.com/office/drawing/2014/main" id="{73CBD357-2479-4ABD-B712-8CC85E6D11DF}"/>
              </a:ext>
            </a:extLst>
          </p:cNvPr>
          <p:cNvSpPr txBox="1">
            <a:spLocks/>
          </p:cNvSpPr>
          <p:nvPr/>
        </p:nvSpPr>
        <p:spPr>
          <a:xfrm>
            <a:off x="1131102" y="1418090"/>
            <a:ext cx="6663070" cy="52744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14350" indent="-514350" algn="l">
              <a:buAutoNum type="arabicPeriod"/>
              <a:defRPr/>
            </a:pPr>
            <a:r>
              <a:rPr lang="es-ES" sz="2800" b="1" dirty="0">
                <a:ea typeface="+mn-ea"/>
                <a:cs typeface="Arial" panose="020B0604020202020204" pitchFamily="34" charset="0"/>
              </a:rPr>
              <a:t>Introducción</a:t>
            </a:r>
          </a:p>
          <a:p>
            <a:pPr marL="514350" indent="-514350" algn="l">
              <a:buAutoNum type="arabicPeriod"/>
              <a:defRPr/>
            </a:pPr>
            <a:r>
              <a:rPr lang="es-ES" sz="2800" b="1" dirty="0">
                <a:ea typeface="+mn-ea"/>
                <a:cs typeface="Arial" panose="020B0604020202020204" pitchFamily="34" charset="0"/>
              </a:rPr>
              <a:t>Requisitos funcionales</a:t>
            </a:r>
          </a:p>
          <a:p>
            <a:pPr marL="514350" indent="-514350" algn="l">
              <a:buFontTx/>
              <a:buAutoNum type="arabicPeriod"/>
              <a:defRPr/>
            </a:pPr>
            <a:r>
              <a:rPr lang="es-ES" sz="2800" b="1" dirty="0">
                <a:ea typeface="+mn-ea"/>
                <a:cs typeface="Arial" panose="020B0604020202020204" pitchFamily="34" charset="0"/>
              </a:rPr>
              <a:t>Requisitos de ejecución y entregables</a:t>
            </a:r>
          </a:p>
          <a:p>
            <a:pPr marL="514350" indent="-514350" algn="l">
              <a:buAutoNum type="arabicPeriod"/>
              <a:defRPr/>
            </a:pPr>
            <a:r>
              <a:rPr lang="es-ES" sz="2800" b="1" dirty="0">
                <a:ea typeface="+mn-ea"/>
                <a:cs typeface="Arial" panose="020B0604020202020204" pitchFamily="34" charset="0"/>
              </a:rPr>
              <a:t>Calendario de ejecución de fases</a:t>
            </a:r>
          </a:p>
          <a:p>
            <a:pPr marL="514350" indent="-514350" algn="l">
              <a:buAutoNum type="arabicPeriod"/>
              <a:defRPr/>
            </a:pPr>
            <a:r>
              <a:rPr lang="es-ES" sz="2800" b="1" dirty="0">
                <a:ea typeface="+mn-ea"/>
                <a:cs typeface="Arial" panose="020B0604020202020204" pitchFamily="34" charset="0"/>
              </a:rPr>
              <a:t>Verificación pre-operacional</a:t>
            </a:r>
            <a:endParaRPr lang="es-ES_tradnl" sz="2800" dirty="0"/>
          </a:p>
        </p:txBody>
      </p:sp>
    </p:spTree>
    <p:extLst>
      <p:ext uri="{BB962C8B-B14F-4D97-AF65-F5344CB8AC3E}">
        <p14:creationId xmlns:p14="http://schemas.microsoft.com/office/powerpoint/2010/main" val="3790301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36302" t="60120" r="33067" b="22514"/>
          <a:stretch>
            <a:fillRect/>
          </a:stretch>
        </p:blipFill>
        <p:spPr bwMode="auto">
          <a:xfrm>
            <a:off x="5910942" y="0"/>
            <a:ext cx="3233057" cy="1030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ángulo 4"/>
          <p:cNvSpPr/>
          <p:nvPr/>
        </p:nvSpPr>
        <p:spPr>
          <a:xfrm>
            <a:off x="390299" y="1001889"/>
            <a:ext cx="8360227" cy="3416320"/>
          </a:xfrm>
          <a:prstGeom prst="rect">
            <a:avLst/>
          </a:prstGeom>
        </p:spPr>
        <p:txBody>
          <a:bodyPr wrap="square">
            <a:spAutoFit/>
          </a:bodyPr>
          <a:lstStyle/>
          <a:p>
            <a:pPr marL="285750" indent="-285750">
              <a:buFont typeface="Arial" panose="020B0604020202020204" pitchFamily="34" charset="0"/>
              <a:buChar char="•"/>
            </a:pPr>
            <a:r>
              <a:rPr lang="es-ES" dirty="0"/>
              <a:t>El prototipo pre-comercial totalmente instalado en un entorno real en la isla de Gran Canaria tras la fase III, altamente innovador en desalinización de agua de mar, incluiría como mínimo los siguientes componentes (2/2): </a:t>
            </a:r>
          </a:p>
          <a:p>
            <a:pPr marL="285750" indent="-285750">
              <a:buFont typeface="Arial" panose="020B0604020202020204" pitchFamily="34" charset="0"/>
              <a:buChar char="•"/>
            </a:pPr>
            <a:endParaRPr lang="es-ES" dirty="0"/>
          </a:p>
          <a:p>
            <a:pPr marL="742950" lvl="1" indent="-285750">
              <a:buFont typeface="Arial" panose="020B0604020202020204" pitchFamily="34" charset="0"/>
              <a:buChar char="•"/>
            </a:pPr>
            <a:r>
              <a:rPr lang="es-ES" dirty="0"/>
              <a:t>Post-tratamiento de agua desalinizada con vistas al cumplimiento de normativa vigente. </a:t>
            </a:r>
          </a:p>
          <a:p>
            <a:pPr marL="742950" lvl="1" indent="-285750">
              <a:buFont typeface="Arial" panose="020B0604020202020204" pitchFamily="34" charset="0"/>
              <a:buChar char="•"/>
            </a:pPr>
            <a:r>
              <a:rPr lang="es-ES" dirty="0"/>
              <a:t>Adecuación de zona de ubicación en entorno real para su puesta en marcha con el equipamiento necesario.</a:t>
            </a:r>
          </a:p>
          <a:p>
            <a:pPr marL="742950" lvl="1" indent="-285750">
              <a:buFont typeface="Arial" panose="020B0604020202020204" pitchFamily="34" charset="0"/>
              <a:buChar char="•"/>
            </a:pPr>
            <a:r>
              <a:rPr lang="es-ES" dirty="0"/>
              <a:t>Simulaciones de operación, manuales de operación y mantenimiento, riesgos, plan de pruebas y ensayos.</a:t>
            </a:r>
          </a:p>
          <a:p>
            <a:endParaRPr lang="es-ES" dirty="0"/>
          </a:p>
          <a:p>
            <a:endParaRPr lang="es-ES" dirty="0"/>
          </a:p>
        </p:txBody>
      </p:sp>
      <p:sp>
        <p:nvSpPr>
          <p:cNvPr id="6" name="3 Título">
            <a:extLst>
              <a:ext uri="{FF2B5EF4-FFF2-40B4-BE49-F238E27FC236}">
                <a16:creationId xmlns="" xmlns:a16="http://schemas.microsoft.com/office/drawing/2014/main" id="{73CBD357-2479-4ABD-B712-8CC85E6D11DF}"/>
              </a:ext>
            </a:extLst>
          </p:cNvPr>
          <p:cNvSpPr>
            <a:spLocks noGrp="1"/>
          </p:cNvSpPr>
          <p:nvPr>
            <p:ph type="title"/>
          </p:nvPr>
        </p:nvSpPr>
        <p:spPr>
          <a:xfrm>
            <a:off x="162273" y="122690"/>
            <a:ext cx="6663070" cy="527447"/>
          </a:xfrm>
        </p:spPr>
        <p:txBody>
          <a:bodyPr/>
          <a:lstStyle/>
          <a:p>
            <a:pPr algn="l">
              <a:defRPr/>
            </a:pPr>
            <a:r>
              <a:rPr lang="es-ES" sz="2900" b="1" dirty="0">
                <a:solidFill>
                  <a:srgbClr val="F79646">
                    <a:lumMod val="75000"/>
                  </a:srgbClr>
                </a:solidFill>
                <a:ea typeface="+mn-ea"/>
                <a:cs typeface="Arial" panose="020B0604020202020204" pitchFamily="34" charset="0"/>
              </a:rPr>
              <a:t>Requisitos de ejecución/entregables</a:t>
            </a:r>
          </a:p>
        </p:txBody>
      </p:sp>
    </p:spTree>
    <p:extLst>
      <p:ext uri="{BB962C8B-B14F-4D97-AF65-F5344CB8AC3E}">
        <p14:creationId xmlns:p14="http://schemas.microsoft.com/office/powerpoint/2010/main" val="1078580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36302" t="60120" r="33067" b="22514"/>
          <a:stretch>
            <a:fillRect/>
          </a:stretch>
        </p:blipFill>
        <p:spPr bwMode="auto">
          <a:xfrm>
            <a:off x="5910942" y="0"/>
            <a:ext cx="3233057" cy="1030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ángulo 4"/>
          <p:cNvSpPr/>
          <p:nvPr/>
        </p:nvSpPr>
        <p:spPr>
          <a:xfrm>
            <a:off x="390299" y="1147029"/>
            <a:ext cx="8360227" cy="2862322"/>
          </a:xfrm>
          <a:prstGeom prst="rect">
            <a:avLst/>
          </a:prstGeom>
        </p:spPr>
        <p:txBody>
          <a:bodyPr wrap="square">
            <a:spAutoFit/>
          </a:bodyPr>
          <a:lstStyle/>
          <a:p>
            <a:pPr marL="285750" indent="-285750">
              <a:buFont typeface="Arial" panose="020B0604020202020204" pitchFamily="34" charset="0"/>
              <a:buChar char="•"/>
            </a:pPr>
            <a:r>
              <a:rPr lang="es-ES" dirty="0"/>
              <a:t>Se realizará en cada fase un trabajo conjunto con el CIAGC para:</a:t>
            </a:r>
          </a:p>
          <a:p>
            <a:pPr marL="285750" indent="-285750">
              <a:buFont typeface="Arial" panose="020B0604020202020204" pitchFamily="34" charset="0"/>
              <a:buChar char="•"/>
            </a:pPr>
            <a:endParaRPr lang="es-ES" dirty="0"/>
          </a:p>
          <a:p>
            <a:pPr marL="742950" lvl="1" indent="-285750">
              <a:buFont typeface="Arial" panose="020B0604020202020204" pitchFamily="34" charset="0"/>
              <a:buChar char="•"/>
            </a:pPr>
            <a:r>
              <a:rPr lang="es-ES" dirty="0"/>
              <a:t>identificar, en base a las necesidades y características de la solución propuesta, todos los requisitos físicos del sistema a instalar, </a:t>
            </a:r>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r>
              <a:rPr lang="es-ES" dirty="0"/>
              <a:t>considerar la mejor ubicación para la solución, de cara a la fase pre-operacional,  </a:t>
            </a:r>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r>
              <a:rPr lang="es-ES" dirty="0"/>
              <a:t>recopilación de todos los datos necesarios, etc. a fin de demostrar la viabilidad técnica y económica de la solución y el proyecto propuesto de ejecución. </a:t>
            </a:r>
          </a:p>
          <a:p>
            <a:endParaRPr lang="es-ES" dirty="0"/>
          </a:p>
        </p:txBody>
      </p:sp>
      <p:sp>
        <p:nvSpPr>
          <p:cNvPr id="6" name="3 Título">
            <a:extLst>
              <a:ext uri="{FF2B5EF4-FFF2-40B4-BE49-F238E27FC236}">
                <a16:creationId xmlns="" xmlns:a16="http://schemas.microsoft.com/office/drawing/2014/main" id="{73CBD357-2479-4ABD-B712-8CC85E6D11DF}"/>
              </a:ext>
            </a:extLst>
          </p:cNvPr>
          <p:cNvSpPr>
            <a:spLocks noGrp="1"/>
          </p:cNvSpPr>
          <p:nvPr>
            <p:ph type="title"/>
          </p:nvPr>
        </p:nvSpPr>
        <p:spPr>
          <a:xfrm>
            <a:off x="162273" y="122690"/>
            <a:ext cx="6663070" cy="527447"/>
          </a:xfrm>
        </p:spPr>
        <p:txBody>
          <a:bodyPr/>
          <a:lstStyle/>
          <a:p>
            <a:pPr algn="l">
              <a:defRPr/>
            </a:pPr>
            <a:r>
              <a:rPr lang="es-ES" sz="2900" b="1" dirty="0">
                <a:solidFill>
                  <a:srgbClr val="F79646">
                    <a:lumMod val="75000"/>
                  </a:srgbClr>
                </a:solidFill>
                <a:ea typeface="+mn-ea"/>
                <a:cs typeface="Arial" panose="020B0604020202020204" pitchFamily="34" charset="0"/>
              </a:rPr>
              <a:t>Requisitos de ejecución/entregables</a:t>
            </a:r>
          </a:p>
        </p:txBody>
      </p:sp>
    </p:spTree>
    <p:extLst>
      <p:ext uri="{BB962C8B-B14F-4D97-AF65-F5344CB8AC3E}">
        <p14:creationId xmlns:p14="http://schemas.microsoft.com/office/powerpoint/2010/main" val="2349757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 xmlns:a16="http://schemas.microsoft.com/office/drawing/2014/main" id="{73CBD357-2479-4ABD-B712-8CC85E6D11DF}"/>
              </a:ext>
            </a:extLst>
          </p:cNvPr>
          <p:cNvSpPr>
            <a:spLocks noGrp="1"/>
          </p:cNvSpPr>
          <p:nvPr>
            <p:ph type="title"/>
          </p:nvPr>
        </p:nvSpPr>
        <p:spPr>
          <a:xfrm>
            <a:off x="162273" y="122690"/>
            <a:ext cx="6663070" cy="527447"/>
          </a:xfrm>
        </p:spPr>
        <p:txBody>
          <a:bodyPr/>
          <a:lstStyle/>
          <a:p>
            <a:pPr algn="l">
              <a:defRPr/>
            </a:pPr>
            <a:r>
              <a:rPr lang="es-ES" sz="2900" b="1" dirty="0">
                <a:solidFill>
                  <a:srgbClr val="F79646">
                    <a:lumMod val="75000"/>
                  </a:srgbClr>
                </a:solidFill>
                <a:ea typeface="+mn-ea"/>
                <a:cs typeface="Arial" panose="020B0604020202020204" pitchFamily="34" charset="0"/>
              </a:rPr>
              <a:t>Requisitos de ejecución/entregables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36302" t="60120" r="33067" b="22514"/>
          <a:stretch>
            <a:fillRect/>
          </a:stretch>
        </p:blipFill>
        <p:spPr bwMode="auto">
          <a:xfrm>
            <a:off x="5910942" y="0"/>
            <a:ext cx="3233057" cy="1030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ángulo 1"/>
          <p:cNvSpPr/>
          <p:nvPr/>
        </p:nvSpPr>
        <p:spPr>
          <a:xfrm>
            <a:off x="537029" y="935895"/>
            <a:ext cx="8606971" cy="3693319"/>
          </a:xfrm>
          <a:prstGeom prst="rect">
            <a:avLst/>
          </a:prstGeom>
        </p:spPr>
        <p:txBody>
          <a:bodyPr wrap="square">
            <a:spAutoFit/>
          </a:bodyPr>
          <a:lstStyle/>
          <a:p>
            <a:pPr>
              <a:spcAft>
                <a:spcPts val="0"/>
              </a:spcAft>
            </a:pPr>
            <a:r>
              <a:rPr lang="es-ES" b="1" dirty="0">
                <a:solidFill>
                  <a:srgbClr val="000000"/>
                </a:solidFill>
                <a:ea typeface="Carlito"/>
                <a:cs typeface="Calibri" panose="020F0502020204030204" pitchFamily="34" charset="0"/>
              </a:rPr>
              <a:t>FASE I - Diseño de la solución – Tareas mínimas previstas</a:t>
            </a:r>
          </a:p>
          <a:p>
            <a:pPr>
              <a:spcAft>
                <a:spcPts val="0"/>
              </a:spcAft>
            </a:pPr>
            <a:endParaRPr lang="es-ES" b="1" dirty="0">
              <a:solidFill>
                <a:srgbClr val="000000"/>
              </a:solidFill>
              <a:ea typeface="Carlito"/>
              <a:cs typeface="Calibri" panose="020F0502020204030204" pitchFamily="34" charset="0"/>
            </a:endParaRPr>
          </a:p>
          <a:p>
            <a:pPr>
              <a:spcAft>
                <a:spcPts val="0"/>
              </a:spcAft>
            </a:pPr>
            <a:r>
              <a:rPr lang="es-ES" dirty="0">
                <a:ea typeface="Carlito"/>
                <a:cs typeface="Carlito"/>
              </a:rPr>
              <a:t>Asegurar el mayor grado de adecuación de las soluciones propuestas científico-tecnológicas y el plan de investigación al problema planteado (requisitos funcionales). </a:t>
            </a:r>
          </a:p>
          <a:p>
            <a:pPr>
              <a:spcAft>
                <a:spcPts val="0"/>
              </a:spcAft>
            </a:pPr>
            <a:endParaRPr lang="es-ES" dirty="0">
              <a:ea typeface="Carlito"/>
              <a:cs typeface="Carlito"/>
            </a:endParaRPr>
          </a:p>
          <a:p>
            <a:pPr>
              <a:spcAft>
                <a:spcPts val="0"/>
              </a:spcAft>
            </a:pPr>
            <a:r>
              <a:rPr lang="es-ES" dirty="0">
                <a:ea typeface="Carlito"/>
                <a:cs typeface="Carlito"/>
              </a:rPr>
              <a:t>Se realizará trabajo de campo en el que se ratificará el funcionamiento y necesidades del CIAGC y se recopilarán todos los datos necesarios a fin de demostrar la viabilidad técnica y económica de la idea y el proyecto propuesto. </a:t>
            </a:r>
          </a:p>
          <a:p>
            <a:pPr>
              <a:spcAft>
                <a:spcPts val="0"/>
              </a:spcAft>
            </a:pPr>
            <a:endParaRPr lang="es-ES" dirty="0">
              <a:ea typeface="Carlito"/>
              <a:cs typeface="Carlito"/>
            </a:endParaRPr>
          </a:p>
          <a:p>
            <a:pPr>
              <a:spcAft>
                <a:spcPts val="0"/>
              </a:spcAft>
            </a:pPr>
            <a:r>
              <a:rPr lang="es-ES" dirty="0">
                <a:ea typeface="Carlito"/>
                <a:cs typeface="Carlito"/>
              </a:rPr>
              <a:t>Al término de esta fase deberá presentarse una versión final adaptada de la documentación de la solución propuesta que será sometida a un proceso de evaluación y certificación. </a:t>
            </a:r>
          </a:p>
          <a:p>
            <a:pPr>
              <a:spcAft>
                <a:spcPts val="0"/>
              </a:spcAft>
            </a:pPr>
            <a:endParaRPr lang="es-ES" dirty="0">
              <a:effectLst/>
              <a:ea typeface="Carlito"/>
              <a:cs typeface="Carlito"/>
            </a:endParaRPr>
          </a:p>
        </p:txBody>
      </p:sp>
    </p:spTree>
    <p:extLst>
      <p:ext uri="{BB962C8B-B14F-4D97-AF65-F5344CB8AC3E}">
        <p14:creationId xmlns:p14="http://schemas.microsoft.com/office/powerpoint/2010/main" val="3719949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 xmlns:a16="http://schemas.microsoft.com/office/drawing/2014/main" id="{73CBD357-2479-4ABD-B712-8CC85E6D11DF}"/>
              </a:ext>
            </a:extLst>
          </p:cNvPr>
          <p:cNvSpPr>
            <a:spLocks noGrp="1"/>
          </p:cNvSpPr>
          <p:nvPr>
            <p:ph type="title"/>
          </p:nvPr>
        </p:nvSpPr>
        <p:spPr>
          <a:xfrm>
            <a:off x="162273" y="122690"/>
            <a:ext cx="6663070" cy="527447"/>
          </a:xfrm>
        </p:spPr>
        <p:txBody>
          <a:bodyPr/>
          <a:lstStyle/>
          <a:p>
            <a:pPr algn="l">
              <a:defRPr/>
            </a:pPr>
            <a:r>
              <a:rPr lang="es-ES" sz="2900" b="1" dirty="0">
                <a:solidFill>
                  <a:srgbClr val="F79646">
                    <a:lumMod val="75000"/>
                  </a:srgbClr>
                </a:solidFill>
                <a:ea typeface="+mn-ea"/>
                <a:cs typeface="Arial" panose="020B0604020202020204" pitchFamily="34" charset="0"/>
              </a:rPr>
              <a:t>Requisitos de ejecución/entregables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36302" t="60120" r="33067" b="22514"/>
          <a:stretch>
            <a:fillRect/>
          </a:stretch>
        </p:blipFill>
        <p:spPr bwMode="auto">
          <a:xfrm>
            <a:off x="5910942" y="0"/>
            <a:ext cx="3233057" cy="1030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ángulo 1"/>
          <p:cNvSpPr/>
          <p:nvPr/>
        </p:nvSpPr>
        <p:spPr>
          <a:xfrm>
            <a:off x="537029" y="935895"/>
            <a:ext cx="8606971" cy="4124206"/>
          </a:xfrm>
          <a:prstGeom prst="rect">
            <a:avLst/>
          </a:prstGeom>
        </p:spPr>
        <p:txBody>
          <a:bodyPr wrap="square">
            <a:spAutoFit/>
          </a:bodyPr>
          <a:lstStyle/>
          <a:p>
            <a:pPr>
              <a:spcAft>
                <a:spcPts val="0"/>
              </a:spcAft>
            </a:pPr>
            <a:r>
              <a:rPr lang="es-ES" b="1" dirty="0">
                <a:solidFill>
                  <a:srgbClr val="000000"/>
                </a:solidFill>
                <a:ea typeface="Carlito"/>
                <a:cs typeface="Calibri" panose="020F0502020204030204" pitchFamily="34" charset="0"/>
              </a:rPr>
              <a:t>FASE I - Diseño de la solución – Entregables previstos</a:t>
            </a:r>
          </a:p>
          <a:p>
            <a:pPr>
              <a:spcAft>
                <a:spcPts val="0"/>
              </a:spcAft>
            </a:pPr>
            <a:endParaRPr lang="es-ES" sz="1400" b="1" dirty="0">
              <a:solidFill>
                <a:srgbClr val="000000"/>
              </a:solidFill>
              <a:ea typeface="Carlito"/>
              <a:cs typeface="Calibri" panose="020F0502020204030204" pitchFamily="34" charset="0"/>
            </a:endParaRPr>
          </a:p>
          <a:p>
            <a:pPr>
              <a:spcAft>
                <a:spcPts val="0"/>
              </a:spcAft>
            </a:pPr>
            <a:r>
              <a:rPr lang="es-ES" dirty="0">
                <a:ea typeface="Carlito"/>
                <a:cs typeface="Carlito"/>
              </a:rPr>
              <a:t>E1.1. Requisitos de diseño y operacionales del demostrativo. Justificación del cumplimiento del marco normativo de aplicación.</a:t>
            </a:r>
          </a:p>
          <a:p>
            <a:pPr>
              <a:spcAft>
                <a:spcPts val="0"/>
              </a:spcAft>
            </a:pPr>
            <a:endParaRPr lang="es-ES" sz="1100" dirty="0">
              <a:ea typeface="Carlito"/>
              <a:cs typeface="Carlito"/>
            </a:endParaRPr>
          </a:p>
          <a:p>
            <a:pPr>
              <a:spcAft>
                <a:spcPts val="0"/>
              </a:spcAft>
            </a:pPr>
            <a:r>
              <a:rPr lang="es-ES" dirty="0">
                <a:ea typeface="Carlito"/>
                <a:cs typeface="Carlito"/>
              </a:rPr>
              <a:t>E1.2. Especificación funcional y control . Diseño preliminar del sistema al detalle. Proyecto a legalizar.</a:t>
            </a:r>
          </a:p>
          <a:p>
            <a:pPr>
              <a:spcAft>
                <a:spcPts val="0"/>
              </a:spcAft>
            </a:pPr>
            <a:endParaRPr lang="es-ES" sz="1100" dirty="0">
              <a:ea typeface="Carlito"/>
              <a:cs typeface="Carlito"/>
            </a:endParaRPr>
          </a:p>
          <a:p>
            <a:pPr>
              <a:spcAft>
                <a:spcPts val="0"/>
              </a:spcAft>
            </a:pPr>
            <a:r>
              <a:rPr lang="es-ES" dirty="0">
                <a:ea typeface="Carlito"/>
                <a:cs typeface="Carlito"/>
              </a:rPr>
              <a:t>E1.3. Cumplimiento de los requisitos funcionales conforme al diseño realizado. Resultados de simulación.</a:t>
            </a:r>
          </a:p>
          <a:p>
            <a:pPr>
              <a:spcAft>
                <a:spcPts val="0"/>
              </a:spcAft>
            </a:pPr>
            <a:endParaRPr lang="es-ES" sz="600" dirty="0">
              <a:ea typeface="Carlito"/>
              <a:cs typeface="Carlito"/>
            </a:endParaRPr>
          </a:p>
          <a:p>
            <a:pPr>
              <a:spcAft>
                <a:spcPts val="0"/>
              </a:spcAft>
            </a:pPr>
            <a:r>
              <a:rPr lang="es-ES" dirty="0">
                <a:ea typeface="Carlito"/>
                <a:cs typeface="Carlito"/>
              </a:rPr>
              <a:t>EE1.1. Memoria ejecución/gestión del proyecto (Relación personal, perfiles y horas trabajadas; Relación de medios físicos utilizados; Desglose servicios de I+D y suministros;  Cambios gestión proyecto; Análisis de los riesgos del proyecto).</a:t>
            </a:r>
          </a:p>
          <a:p>
            <a:pPr>
              <a:spcAft>
                <a:spcPts val="0"/>
              </a:spcAft>
            </a:pPr>
            <a:endParaRPr lang="es-ES" dirty="0">
              <a:ea typeface="Carlito"/>
              <a:cs typeface="Carlito"/>
            </a:endParaRPr>
          </a:p>
          <a:p>
            <a:pPr>
              <a:spcAft>
                <a:spcPts val="0"/>
              </a:spcAft>
            </a:pPr>
            <a:endParaRPr lang="es-ES" dirty="0">
              <a:effectLst/>
              <a:ea typeface="Carlito"/>
              <a:cs typeface="Carlito"/>
            </a:endParaRPr>
          </a:p>
        </p:txBody>
      </p:sp>
    </p:spTree>
    <p:extLst>
      <p:ext uri="{BB962C8B-B14F-4D97-AF65-F5344CB8AC3E}">
        <p14:creationId xmlns:p14="http://schemas.microsoft.com/office/powerpoint/2010/main" val="626856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 xmlns:a16="http://schemas.microsoft.com/office/drawing/2014/main" id="{73CBD357-2479-4ABD-B712-8CC85E6D11DF}"/>
              </a:ext>
            </a:extLst>
          </p:cNvPr>
          <p:cNvSpPr>
            <a:spLocks noGrp="1"/>
          </p:cNvSpPr>
          <p:nvPr>
            <p:ph type="title"/>
          </p:nvPr>
        </p:nvSpPr>
        <p:spPr>
          <a:xfrm>
            <a:off x="162273" y="122690"/>
            <a:ext cx="6663070" cy="527447"/>
          </a:xfrm>
        </p:spPr>
        <p:txBody>
          <a:bodyPr/>
          <a:lstStyle/>
          <a:p>
            <a:pPr algn="l">
              <a:defRPr/>
            </a:pPr>
            <a:r>
              <a:rPr lang="es-ES" sz="2900" b="1" dirty="0">
                <a:solidFill>
                  <a:srgbClr val="F79646">
                    <a:lumMod val="75000"/>
                  </a:srgbClr>
                </a:solidFill>
                <a:ea typeface="+mn-ea"/>
                <a:cs typeface="Arial" panose="020B0604020202020204" pitchFamily="34" charset="0"/>
              </a:rPr>
              <a:t>Requisitos de ejecución/entregables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36302" t="60120" r="33067" b="22514"/>
          <a:stretch>
            <a:fillRect/>
          </a:stretch>
        </p:blipFill>
        <p:spPr bwMode="auto">
          <a:xfrm>
            <a:off x="5910942" y="0"/>
            <a:ext cx="3233057" cy="1030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ángulo 1"/>
          <p:cNvSpPr/>
          <p:nvPr/>
        </p:nvSpPr>
        <p:spPr>
          <a:xfrm>
            <a:off x="537029" y="1066525"/>
            <a:ext cx="8606971" cy="2308324"/>
          </a:xfrm>
          <a:prstGeom prst="rect">
            <a:avLst/>
          </a:prstGeom>
        </p:spPr>
        <p:txBody>
          <a:bodyPr wrap="square">
            <a:spAutoFit/>
          </a:bodyPr>
          <a:lstStyle/>
          <a:p>
            <a:pPr>
              <a:spcAft>
                <a:spcPts val="0"/>
              </a:spcAft>
            </a:pPr>
            <a:r>
              <a:rPr lang="es-ES" b="1" dirty="0">
                <a:solidFill>
                  <a:srgbClr val="000000"/>
                </a:solidFill>
                <a:ea typeface="Carlito"/>
                <a:cs typeface="Calibri" panose="020F0502020204030204" pitchFamily="34" charset="0"/>
              </a:rPr>
              <a:t>FASE II - Pre-ingeniería y pruebas de concepto  – Tareas mínimas previstas</a:t>
            </a:r>
          </a:p>
          <a:p>
            <a:pPr>
              <a:spcAft>
                <a:spcPts val="0"/>
              </a:spcAft>
            </a:pPr>
            <a:endParaRPr lang="es-ES" b="1" dirty="0">
              <a:solidFill>
                <a:srgbClr val="000000"/>
              </a:solidFill>
              <a:ea typeface="Carlito"/>
              <a:cs typeface="Calibri" panose="020F0502020204030204" pitchFamily="34" charset="0"/>
            </a:endParaRPr>
          </a:p>
          <a:p>
            <a:pPr>
              <a:spcAft>
                <a:spcPts val="0"/>
              </a:spcAft>
            </a:pPr>
            <a:endParaRPr lang="es-ES" b="1" dirty="0">
              <a:solidFill>
                <a:srgbClr val="000000"/>
              </a:solidFill>
              <a:ea typeface="Carlito"/>
              <a:cs typeface="Calibri" panose="020F0502020204030204" pitchFamily="34" charset="0"/>
            </a:endParaRPr>
          </a:p>
          <a:p>
            <a:pPr>
              <a:spcAft>
                <a:spcPts val="0"/>
              </a:spcAft>
            </a:pPr>
            <a:r>
              <a:rPr lang="es-ES" dirty="0">
                <a:ea typeface="Carlito"/>
                <a:cs typeface="Carlito"/>
              </a:rPr>
              <a:t>Fabricación, parcialmente, del prototipo en aquellas instalaciones que el adjudicatario considere. </a:t>
            </a:r>
          </a:p>
          <a:p>
            <a:pPr>
              <a:spcAft>
                <a:spcPts val="0"/>
              </a:spcAft>
            </a:pPr>
            <a:endParaRPr lang="es-ES" dirty="0">
              <a:ea typeface="Carlito"/>
              <a:cs typeface="Carlito"/>
            </a:endParaRPr>
          </a:p>
          <a:p>
            <a:pPr>
              <a:spcAft>
                <a:spcPts val="0"/>
              </a:spcAft>
            </a:pPr>
            <a:r>
              <a:rPr lang="es-ES" dirty="0">
                <a:ea typeface="Carlito"/>
                <a:cs typeface="Carlito"/>
              </a:rPr>
              <a:t>Realizar pruebas conceptuales y piloto del prototipo, parcialmente construido, y que mejor satisfagan los requisitos técnicos definidos en la Fase I. </a:t>
            </a:r>
            <a:endParaRPr lang="es-ES" dirty="0">
              <a:effectLst/>
              <a:ea typeface="Carlito"/>
              <a:cs typeface="Carlito"/>
            </a:endParaRPr>
          </a:p>
        </p:txBody>
      </p:sp>
    </p:spTree>
    <p:extLst>
      <p:ext uri="{BB962C8B-B14F-4D97-AF65-F5344CB8AC3E}">
        <p14:creationId xmlns:p14="http://schemas.microsoft.com/office/powerpoint/2010/main" val="4128590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 xmlns:a16="http://schemas.microsoft.com/office/drawing/2014/main" id="{73CBD357-2479-4ABD-B712-8CC85E6D11DF}"/>
              </a:ext>
            </a:extLst>
          </p:cNvPr>
          <p:cNvSpPr>
            <a:spLocks noGrp="1"/>
          </p:cNvSpPr>
          <p:nvPr>
            <p:ph type="title"/>
          </p:nvPr>
        </p:nvSpPr>
        <p:spPr>
          <a:xfrm>
            <a:off x="162273" y="122690"/>
            <a:ext cx="6663070" cy="527447"/>
          </a:xfrm>
        </p:spPr>
        <p:txBody>
          <a:bodyPr/>
          <a:lstStyle/>
          <a:p>
            <a:pPr algn="l">
              <a:defRPr/>
            </a:pPr>
            <a:r>
              <a:rPr lang="es-ES" sz="2900" b="1" dirty="0">
                <a:solidFill>
                  <a:srgbClr val="F79646">
                    <a:lumMod val="75000"/>
                  </a:srgbClr>
                </a:solidFill>
                <a:ea typeface="+mn-ea"/>
                <a:cs typeface="Arial" panose="020B0604020202020204" pitchFamily="34" charset="0"/>
              </a:rPr>
              <a:t>Requisitos de ejecución/entregables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36302" t="60120" r="33067" b="22514"/>
          <a:stretch>
            <a:fillRect/>
          </a:stretch>
        </p:blipFill>
        <p:spPr bwMode="auto">
          <a:xfrm>
            <a:off x="5910942" y="0"/>
            <a:ext cx="3233057" cy="1030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ángulo 1"/>
          <p:cNvSpPr/>
          <p:nvPr/>
        </p:nvSpPr>
        <p:spPr>
          <a:xfrm>
            <a:off x="537029" y="1066525"/>
            <a:ext cx="8606971" cy="3685624"/>
          </a:xfrm>
          <a:prstGeom prst="rect">
            <a:avLst/>
          </a:prstGeom>
        </p:spPr>
        <p:txBody>
          <a:bodyPr wrap="square">
            <a:spAutoFit/>
          </a:bodyPr>
          <a:lstStyle/>
          <a:p>
            <a:pPr>
              <a:spcAft>
                <a:spcPts val="0"/>
              </a:spcAft>
            </a:pPr>
            <a:r>
              <a:rPr lang="es-ES" b="1" dirty="0">
                <a:solidFill>
                  <a:srgbClr val="000000"/>
                </a:solidFill>
                <a:ea typeface="Carlito"/>
                <a:cs typeface="Calibri" panose="020F0502020204030204" pitchFamily="34" charset="0"/>
              </a:rPr>
              <a:t>FASE III - Pre-ingeniería y pruebas de concepto  – Entregables previstos</a:t>
            </a:r>
          </a:p>
          <a:p>
            <a:pPr>
              <a:spcAft>
                <a:spcPts val="0"/>
              </a:spcAft>
            </a:pPr>
            <a:endParaRPr lang="es-ES" sz="1050" b="1" dirty="0">
              <a:solidFill>
                <a:srgbClr val="000000"/>
              </a:solidFill>
              <a:ea typeface="Carlito"/>
              <a:cs typeface="Calibri" panose="020F0502020204030204" pitchFamily="34" charset="0"/>
            </a:endParaRPr>
          </a:p>
          <a:p>
            <a:pPr>
              <a:spcAft>
                <a:spcPts val="0"/>
              </a:spcAft>
            </a:pPr>
            <a:r>
              <a:rPr lang="es-ES" dirty="0">
                <a:ea typeface="Carlito"/>
                <a:cs typeface="Carlito"/>
              </a:rPr>
              <a:t>E2.1. Diseño de detalle. Planos, infografías, diseño 3D, videos, etc. de detalle.</a:t>
            </a:r>
          </a:p>
          <a:p>
            <a:pPr>
              <a:spcAft>
                <a:spcPts val="0"/>
              </a:spcAft>
            </a:pPr>
            <a:endParaRPr lang="es-ES" sz="1050" dirty="0">
              <a:ea typeface="Carlito"/>
              <a:cs typeface="Carlito"/>
            </a:endParaRPr>
          </a:p>
          <a:p>
            <a:pPr>
              <a:spcAft>
                <a:spcPts val="0"/>
              </a:spcAft>
            </a:pPr>
            <a:r>
              <a:rPr lang="es-ES" dirty="0">
                <a:ea typeface="Carlito"/>
                <a:cs typeface="Carlito"/>
              </a:rPr>
              <a:t>E2.2. Validación de modelos y cálculos de simulación con pruebas preliminares.</a:t>
            </a:r>
          </a:p>
          <a:p>
            <a:pPr>
              <a:spcAft>
                <a:spcPts val="0"/>
              </a:spcAft>
            </a:pPr>
            <a:endParaRPr lang="es-ES" sz="1050" dirty="0">
              <a:ea typeface="Carlito"/>
              <a:cs typeface="Carlito"/>
            </a:endParaRPr>
          </a:p>
          <a:p>
            <a:pPr>
              <a:spcAft>
                <a:spcPts val="0"/>
              </a:spcAft>
            </a:pPr>
            <a:r>
              <a:rPr lang="es-ES" dirty="0">
                <a:ea typeface="Carlito"/>
                <a:cs typeface="Carlito"/>
              </a:rPr>
              <a:t>E2.3. Justificación del cumplimiento de requisitos funcionales tras las pruebas preliminares realizadas.</a:t>
            </a:r>
          </a:p>
          <a:p>
            <a:pPr>
              <a:spcAft>
                <a:spcPts val="0"/>
              </a:spcAft>
            </a:pPr>
            <a:endParaRPr lang="es-ES" sz="1100" dirty="0">
              <a:ea typeface="Carlito"/>
              <a:cs typeface="Carlito"/>
            </a:endParaRPr>
          </a:p>
          <a:p>
            <a:pPr>
              <a:spcAft>
                <a:spcPts val="0"/>
              </a:spcAft>
            </a:pPr>
            <a:r>
              <a:rPr lang="es-ES" dirty="0">
                <a:ea typeface="Carlito"/>
                <a:cs typeface="Carlito"/>
              </a:rPr>
              <a:t>E.2.4. Proyecto sometido a legalización administrativa.</a:t>
            </a:r>
          </a:p>
          <a:p>
            <a:endParaRPr lang="es-ES" sz="1100" dirty="0">
              <a:ea typeface="Carlito"/>
              <a:cs typeface="Carlito"/>
            </a:endParaRPr>
          </a:p>
          <a:p>
            <a:r>
              <a:rPr lang="es-ES" dirty="0">
                <a:ea typeface="Carlito"/>
                <a:cs typeface="Carlito"/>
              </a:rPr>
              <a:t>EE2.1. Memoria ejecución/gestión del proyecto (Relación personal, perfiles y horas trabajadas; Relación de medios físicos utilizados; Cambios gestión proyecto; Estudio viabilidad actualizado; Plan gestión </a:t>
            </a:r>
            <a:r>
              <a:rPr lang="es-ES" dirty="0" err="1">
                <a:ea typeface="Carlito"/>
                <a:cs typeface="Carlito"/>
              </a:rPr>
              <a:t>DPIs</a:t>
            </a:r>
            <a:r>
              <a:rPr lang="es-ES" dirty="0">
                <a:ea typeface="Carlito"/>
                <a:cs typeface="Carlito"/>
              </a:rPr>
              <a:t>; Análisis de los riesgos del proyecto).</a:t>
            </a:r>
          </a:p>
          <a:p>
            <a:pPr>
              <a:spcAft>
                <a:spcPts val="0"/>
              </a:spcAft>
            </a:pPr>
            <a:endParaRPr lang="es-ES" dirty="0">
              <a:ea typeface="Carlito"/>
              <a:cs typeface="Carlito"/>
            </a:endParaRPr>
          </a:p>
        </p:txBody>
      </p:sp>
    </p:spTree>
    <p:extLst>
      <p:ext uri="{BB962C8B-B14F-4D97-AF65-F5344CB8AC3E}">
        <p14:creationId xmlns:p14="http://schemas.microsoft.com/office/powerpoint/2010/main" val="1917026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 xmlns:a16="http://schemas.microsoft.com/office/drawing/2014/main" id="{73CBD357-2479-4ABD-B712-8CC85E6D11DF}"/>
              </a:ext>
            </a:extLst>
          </p:cNvPr>
          <p:cNvSpPr>
            <a:spLocks noGrp="1"/>
          </p:cNvSpPr>
          <p:nvPr>
            <p:ph type="title"/>
          </p:nvPr>
        </p:nvSpPr>
        <p:spPr>
          <a:xfrm>
            <a:off x="162273" y="122690"/>
            <a:ext cx="6663070" cy="527447"/>
          </a:xfrm>
        </p:spPr>
        <p:txBody>
          <a:bodyPr/>
          <a:lstStyle/>
          <a:p>
            <a:pPr algn="l">
              <a:defRPr/>
            </a:pPr>
            <a:r>
              <a:rPr lang="es-ES" sz="2900" b="1" dirty="0">
                <a:solidFill>
                  <a:srgbClr val="F79646">
                    <a:lumMod val="75000"/>
                  </a:srgbClr>
                </a:solidFill>
                <a:ea typeface="+mn-ea"/>
                <a:cs typeface="Arial" panose="020B0604020202020204" pitchFamily="34" charset="0"/>
              </a:rPr>
              <a:t>Requisitos de ejecución/entregables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36302" t="60120" r="33067" b="22514"/>
          <a:stretch>
            <a:fillRect/>
          </a:stretch>
        </p:blipFill>
        <p:spPr bwMode="auto">
          <a:xfrm>
            <a:off x="5910942" y="0"/>
            <a:ext cx="3233057" cy="1030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ángulo 1"/>
          <p:cNvSpPr/>
          <p:nvPr/>
        </p:nvSpPr>
        <p:spPr>
          <a:xfrm>
            <a:off x="537029" y="935895"/>
            <a:ext cx="8606971" cy="3139321"/>
          </a:xfrm>
          <a:prstGeom prst="rect">
            <a:avLst/>
          </a:prstGeom>
        </p:spPr>
        <p:txBody>
          <a:bodyPr wrap="square">
            <a:spAutoFit/>
          </a:bodyPr>
          <a:lstStyle/>
          <a:p>
            <a:pPr>
              <a:spcAft>
                <a:spcPts val="0"/>
              </a:spcAft>
            </a:pPr>
            <a:r>
              <a:rPr lang="es-ES" b="1" dirty="0">
                <a:solidFill>
                  <a:srgbClr val="000000"/>
                </a:solidFill>
                <a:ea typeface="Carlito"/>
                <a:cs typeface="Calibri" panose="020F0502020204030204" pitchFamily="34" charset="0"/>
              </a:rPr>
              <a:t>FASE III - Desarrollo del prototipo, traslado, instalación y verificación pre-operacional</a:t>
            </a:r>
          </a:p>
          <a:p>
            <a:pPr>
              <a:spcAft>
                <a:spcPts val="0"/>
              </a:spcAft>
            </a:pPr>
            <a:endParaRPr lang="es-ES" b="1" dirty="0">
              <a:solidFill>
                <a:srgbClr val="000000"/>
              </a:solidFill>
              <a:ea typeface="Carlito"/>
              <a:cs typeface="Calibri" panose="020F0502020204030204" pitchFamily="34" charset="0"/>
            </a:endParaRPr>
          </a:p>
          <a:p>
            <a:pPr>
              <a:spcAft>
                <a:spcPts val="0"/>
              </a:spcAft>
            </a:pPr>
            <a:r>
              <a:rPr lang="es-ES" dirty="0">
                <a:ea typeface="Carlito"/>
                <a:cs typeface="Carlito"/>
              </a:rPr>
              <a:t>En un plazo máximo de 30 días naturales desde la emisión de la certificación de la Fase II el adjudicatario trasladará el prototipo, total o parcialmente construido, a las instalaciones de explotación</a:t>
            </a:r>
          </a:p>
          <a:p>
            <a:pPr>
              <a:spcAft>
                <a:spcPts val="0"/>
              </a:spcAft>
            </a:pPr>
            <a:endParaRPr lang="es-ES" dirty="0">
              <a:ea typeface="Carlito"/>
              <a:cs typeface="Carlito"/>
            </a:endParaRPr>
          </a:p>
          <a:p>
            <a:pPr>
              <a:spcAft>
                <a:spcPts val="0"/>
              </a:spcAft>
            </a:pPr>
            <a:r>
              <a:rPr lang="es-ES" dirty="0">
                <a:ea typeface="Carlito"/>
                <a:cs typeface="Carlito"/>
              </a:rPr>
              <a:t>Realizar la instalación y puesta en marcha.</a:t>
            </a:r>
          </a:p>
          <a:p>
            <a:pPr>
              <a:spcAft>
                <a:spcPts val="0"/>
              </a:spcAft>
            </a:pPr>
            <a:endParaRPr lang="es-ES" dirty="0">
              <a:ea typeface="Carlito"/>
              <a:cs typeface="Carlito"/>
            </a:endParaRPr>
          </a:p>
          <a:p>
            <a:pPr>
              <a:spcAft>
                <a:spcPts val="0"/>
              </a:spcAft>
            </a:pPr>
            <a:r>
              <a:rPr lang="es-ES" dirty="0">
                <a:ea typeface="Carlito"/>
                <a:cs typeface="Carlito"/>
              </a:rPr>
              <a:t>Efectuarse la </a:t>
            </a:r>
            <a:r>
              <a:rPr lang="es-ES" b="1" dirty="0">
                <a:ea typeface="Carlito"/>
                <a:cs typeface="Carlito"/>
              </a:rPr>
              <a:t>verificación pre-operacional </a:t>
            </a:r>
            <a:r>
              <a:rPr lang="es-ES" dirty="0">
                <a:ea typeface="Carlito"/>
                <a:cs typeface="Carlito"/>
              </a:rPr>
              <a:t>del prototipo en el entorno real propuesto. El prototipo permanecerá como demostrador tecnológico en las instalaciones designadas durante al menos 5 años.</a:t>
            </a:r>
            <a:endParaRPr lang="es-ES" dirty="0">
              <a:effectLst/>
              <a:ea typeface="Carlito"/>
              <a:cs typeface="Carlito"/>
            </a:endParaRPr>
          </a:p>
        </p:txBody>
      </p:sp>
    </p:spTree>
    <p:extLst>
      <p:ext uri="{BB962C8B-B14F-4D97-AF65-F5344CB8AC3E}">
        <p14:creationId xmlns:p14="http://schemas.microsoft.com/office/powerpoint/2010/main" val="2373249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 xmlns:a16="http://schemas.microsoft.com/office/drawing/2014/main" id="{73CBD357-2479-4ABD-B712-8CC85E6D11DF}"/>
              </a:ext>
            </a:extLst>
          </p:cNvPr>
          <p:cNvSpPr>
            <a:spLocks noGrp="1"/>
          </p:cNvSpPr>
          <p:nvPr>
            <p:ph type="title"/>
          </p:nvPr>
        </p:nvSpPr>
        <p:spPr>
          <a:xfrm>
            <a:off x="162273" y="122690"/>
            <a:ext cx="6663070" cy="527447"/>
          </a:xfrm>
        </p:spPr>
        <p:txBody>
          <a:bodyPr/>
          <a:lstStyle/>
          <a:p>
            <a:pPr algn="l">
              <a:defRPr/>
            </a:pPr>
            <a:r>
              <a:rPr lang="es-ES" sz="2900" b="1" dirty="0">
                <a:solidFill>
                  <a:srgbClr val="F79646">
                    <a:lumMod val="75000"/>
                  </a:srgbClr>
                </a:solidFill>
                <a:ea typeface="+mn-ea"/>
                <a:cs typeface="Arial" panose="020B0604020202020204" pitchFamily="34" charset="0"/>
              </a:rPr>
              <a:t>Requisitos de ejecución/entregables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36302" t="60120" r="33067" b="22514"/>
          <a:stretch>
            <a:fillRect/>
          </a:stretch>
        </p:blipFill>
        <p:spPr bwMode="auto">
          <a:xfrm>
            <a:off x="5910942" y="0"/>
            <a:ext cx="3233057" cy="1030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ángulo 1"/>
          <p:cNvSpPr/>
          <p:nvPr/>
        </p:nvSpPr>
        <p:spPr>
          <a:xfrm>
            <a:off x="537029" y="935895"/>
            <a:ext cx="8606971" cy="3454792"/>
          </a:xfrm>
          <a:prstGeom prst="rect">
            <a:avLst/>
          </a:prstGeom>
        </p:spPr>
        <p:txBody>
          <a:bodyPr wrap="square">
            <a:spAutoFit/>
          </a:bodyPr>
          <a:lstStyle/>
          <a:p>
            <a:pPr>
              <a:spcAft>
                <a:spcPts val="0"/>
              </a:spcAft>
            </a:pPr>
            <a:r>
              <a:rPr lang="es-ES" b="1" dirty="0">
                <a:solidFill>
                  <a:srgbClr val="000000"/>
                </a:solidFill>
                <a:ea typeface="Carlito"/>
                <a:cs typeface="Calibri" panose="020F0502020204030204" pitchFamily="34" charset="0"/>
              </a:rPr>
              <a:t>FASE III - Desarrollo del prototipo, traslado, instalación y verificación pre-operacional – Entregables previstos (1/2)</a:t>
            </a:r>
          </a:p>
          <a:p>
            <a:pPr>
              <a:spcAft>
                <a:spcPts val="0"/>
              </a:spcAft>
            </a:pPr>
            <a:endParaRPr lang="es-ES" sz="1400" b="1" dirty="0">
              <a:solidFill>
                <a:srgbClr val="000000"/>
              </a:solidFill>
              <a:ea typeface="Carlito"/>
              <a:cs typeface="Calibri" panose="020F0502020204030204" pitchFamily="34" charset="0"/>
            </a:endParaRPr>
          </a:p>
          <a:p>
            <a:pPr>
              <a:spcAft>
                <a:spcPts val="0"/>
              </a:spcAft>
            </a:pPr>
            <a:r>
              <a:rPr lang="es-ES" dirty="0">
                <a:ea typeface="Carlito"/>
                <a:cs typeface="Carlito"/>
              </a:rPr>
              <a:t>E3.1. Informe de resultados preparativos puesta en marcha y  pruebas sistemas individuales.</a:t>
            </a:r>
          </a:p>
          <a:p>
            <a:pPr>
              <a:spcAft>
                <a:spcPts val="0"/>
              </a:spcAft>
            </a:pPr>
            <a:endParaRPr lang="es-ES" sz="1200" dirty="0">
              <a:ea typeface="Carlito"/>
              <a:cs typeface="Carlito"/>
            </a:endParaRPr>
          </a:p>
          <a:p>
            <a:pPr>
              <a:spcAft>
                <a:spcPts val="0"/>
              </a:spcAft>
            </a:pPr>
            <a:endParaRPr lang="es-ES" sz="1200" dirty="0">
              <a:ea typeface="Carlito"/>
              <a:cs typeface="Carlito"/>
            </a:endParaRPr>
          </a:p>
          <a:p>
            <a:pPr>
              <a:spcAft>
                <a:spcPts val="0"/>
              </a:spcAft>
            </a:pPr>
            <a:r>
              <a:rPr lang="es-ES" dirty="0">
                <a:ea typeface="Carlito"/>
                <a:cs typeface="Carlito"/>
              </a:rPr>
              <a:t>E3.2. Informe resultados puesta en marcha y pruebas del sistema en su conjunto.</a:t>
            </a:r>
          </a:p>
          <a:p>
            <a:pPr>
              <a:spcAft>
                <a:spcPts val="0"/>
              </a:spcAft>
            </a:pPr>
            <a:endParaRPr lang="es-ES" sz="1100" dirty="0">
              <a:ea typeface="Carlito"/>
              <a:cs typeface="Carlito"/>
            </a:endParaRPr>
          </a:p>
          <a:p>
            <a:pPr>
              <a:spcAft>
                <a:spcPts val="0"/>
              </a:spcAft>
            </a:pPr>
            <a:endParaRPr lang="es-ES" sz="1100" dirty="0">
              <a:ea typeface="Carlito"/>
              <a:cs typeface="Carlito"/>
            </a:endParaRPr>
          </a:p>
          <a:p>
            <a:pPr>
              <a:spcAft>
                <a:spcPts val="0"/>
              </a:spcAft>
            </a:pPr>
            <a:r>
              <a:rPr lang="es-ES" dirty="0">
                <a:ea typeface="Carlito"/>
                <a:cs typeface="Carlito"/>
              </a:rPr>
              <a:t>E3.3. Manual de usuario.</a:t>
            </a:r>
          </a:p>
          <a:p>
            <a:pPr>
              <a:spcAft>
                <a:spcPts val="0"/>
              </a:spcAft>
            </a:pPr>
            <a:endParaRPr lang="es-ES" sz="1100" dirty="0">
              <a:ea typeface="Carlito"/>
              <a:cs typeface="Carlito"/>
            </a:endParaRPr>
          </a:p>
          <a:p>
            <a:pPr>
              <a:spcAft>
                <a:spcPts val="0"/>
              </a:spcAft>
            </a:pPr>
            <a:endParaRPr lang="es-ES" sz="1100" dirty="0">
              <a:ea typeface="Carlito"/>
              <a:cs typeface="Carlito"/>
            </a:endParaRPr>
          </a:p>
          <a:p>
            <a:pPr>
              <a:spcAft>
                <a:spcPts val="0"/>
              </a:spcAft>
            </a:pPr>
            <a:r>
              <a:rPr lang="es-ES" dirty="0">
                <a:ea typeface="Carlito"/>
                <a:cs typeface="Carlito"/>
              </a:rPr>
              <a:t>E3.4. Manual de formación y ejecución de la misma.</a:t>
            </a:r>
          </a:p>
          <a:p>
            <a:pPr>
              <a:spcAft>
                <a:spcPts val="0"/>
              </a:spcAft>
            </a:pPr>
            <a:endParaRPr lang="es-ES" sz="1050" dirty="0">
              <a:ea typeface="Carlito"/>
              <a:cs typeface="Carlito"/>
            </a:endParaRPr>
          </a:p>
        </p:txBody>
      </p:sp>
    </p:spTree>
    <p:extLst>
      <p:ext uri="{BB962C8B-B14F-4D97-AF65-F5344CB8AC3E}">
        <p14:creationId xmlns:p14="http://schemas.microsoft.com/office/powerpoint/2010/main" val="500585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 xmlns:a16="http://schemas.microsoft.com/office/drawing/2014/main" id="{73CBD357-2479-4ABD-B712-8CC85E6D11DF}"/>
              </a:ext>
            </a:extLst>
          </p:cNvPr>
          <p:cNvSpPr>
            <a:spLocks noGrp="1"/>
          </p:cNvSpPr>
          <p:nvPr>
            <p:ph type="title"/>
          </p:nvPr>
        </p:nvSpPr>
        <p:spPr>
          <a:xfrm>
            <a:off x="162273" y="122690"/>
            <a:ext cx="6663070" cy="527447"/>
          </a:xfrm>
        </p:spPr>
        <p:txBody>
          <a:bodyPr/>
          <a:lstStyle/>
          <a:p>
            <a:pPr algn="l">
              <a:defRPr/>
            </a:pPr>
            <a:r>
              <a:rPr lang="es-ES" sz="2900" b="1" dirty="0">
                <a:solidFill>
                  <a:srgbClr val="F79646">
                    <a:lumMod val="75000"/>
                  </a:srgbClr>
                </a:solidFill>
                <a:ea typeface="+mn-ea"/>
                <a:cs typeface="Arial" panose="020B0604020202020204" pitchFamily="34" charset="0"/>
              </a:rPr>
              <a:t>Requisitos de ejecución/entregables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36302" t="60120" r="33067" b="22514"/>
          <a:stretch>
            <a:fillRect/>
          </a:stretch>
        </p:blipFill>
        <p:spPr bwMode="auto">
          <a:xfrm>
            <a:off x="5910942" y="0"/>
            <a:ext cx="3233057" cy="1030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ángulo 1"/>
          <p:cNvSpPr/>
          <p:nvPr/>
        </p:nvSpPr>
        <p:spPr>
          <a:xfrm>
            <a:off x="537029" y="935895"/>
            <a:ext cx="8606971" cy="3516347"/>
          </a:xfrm>
          <a:prstGeom prst="rect">
            <a:avLst/>
          </a:prstGeom>
        </p:spPr>
        <p:txBody>
          <a:bodyPr wrap="square">
            <a:spAutoFit/>
          </a:bodyPr>
          <a:lstStyle/>
          <a:p>
            <a:pPr>
              <a:spcAft>
                <a:spcPts val="0"/>
              </a:spcAft>
            </a:pPr>
            <a:r>
              <a:rPr lang="es-ES" b="1" dirty="0">
                <a:solidFill>
                  <a:srgbClr val="000000"/>
                </a:solidFill>
                <a:ea typeface="Carlito"/>
                <a:cs typeface="Calibri" panose="020F0502020204030204" pitchFamily="34" charset="0"/>
              </a:rPr>
              <a:t>FASE III - Desarrollo del prototipo, traslado, instalación y verificación pre-operacional – Entregables previstos (2/2)</a:t>
            </a:r>
          </a:p>
          <a:p>
            <a:pPr>
              <a:spcAft>
                <a:spcPts val="0"/>
              </a:spcAft>
            </a:pPr>
            <a:endParaRPr lang="es-ES" sz="1400" b="1" dirty="0">
              <a:solidFill>
                <a:srgbClr val="000000"/>
              </a:solidFill>
              <a:ea typeface="Carlito"/>
              <a:cs typeface="Calibri" panose="020F0502020204030204" pitchFamily="34" charset="0"/>
            </a:endParaRPr>
          </a:p>
          <a:p>
            <a:pPr>
              <a:spcAft>
                <a:spcPts val="0"/>
              </a:spcAft>
            </a:pPr>
            <a:endParaRPr lang="es-ES" sz="1050" dirty="0">
              <a:ea typeface="Carlito"/>
              <a:cs typeface="Carlito"/>
            </a:endParaRPr>
          </a:p>
          <a:p>
            <a:pPr>
              <a:spcAft>
                <a:spcPts val="0"/>
              </a:spcAft>
            </a:pPr>
            <a:r>
              <a:rPr lang="es-ES" dirty="0">
                <a:ea typeface="Carlito"/>
                <a:cs typeface="Carlito"/>
              </a:rPr>
              <a:t>E3.5. Justificación del cumplimiento de los requisitos funcionales durante la verificación pre-operacional</a:t>
            </a:r>
          </a:p>
          <a:p>
            <a:pPr>
              <a:spcAft>
                <a:spcPts val="0"/>
              </a:spcAft>
            </a:pPr>
            <a:endParaRPr lang="es-ES" dirty="0">
              <a:ea typeface="Carlito"/>
              <a:cs typeface="Carlito"/>
            </a:endParaRPr>
          </a:p>
          <a:p>
            <a:pPr>
              <a:spcAft>
                <a:spcPts val="0"/>
              </a:spcAft>
            </a:pPr>
            <a:r>
              <a:rPr lang="es-ES" dirty="0">
                <a:ea typeface="Carlito"/>
                <a:cs typeface="Carlito"/>
              </a:rPr>
              <a:t>EE3.1. Memoria ejecución/gestión del proyecto (Relación personal, perfiles y horas trabajadas; Relación de medios físicos utilizados; Cambios gestión proyecto; Análisis de los  riesgos del proyecto)</a:t>
            </a:r>
          </a:p>
          <a:p>
            <a:pPr>
              <a:spcAft>
                <a:spcPts val="0"/>
              </a:spcAft>
            </a:pPr>
            <a:endParaRPr lang="es-ES" dirty="0">
              <a:ea typeface="Carlito"/>
              <a:cs typeface="Carlito"/>
            </a:endParaRPr>
          </a:p>
          <a:p>
            <a:pPr>
              <a:spcAft>
                <a:spcPts val="0"/>
              </a:spcAft>
            </a:pPr>
            <a:r>
              <a:rPr lang="es-ES" dirty="0">
                <a:ea typeface="Carlito"/>
                <a:cs typeface="Carlito"/>
              </a:rPr>
              <a:t>EE3.2. Estudio viabilidad y plan gestión </a:t>
            </a:r>
            <a:r>
              <a:rPr lang="es-ES" dirty="0" err="1">
                <a:ea typeface="Carlito"/>
                <a:cs typeface="Carlito"/>
              </a:rPr>
              <a:t>DPIs</a:t>
            </a:r>
            <a:r>
              <a:rPr lang="es-ES" dirty="0">
                <a:ea typeface="Carlito"/>
                <a:cs typeface="Carlito"/>
              </a:rPr>
              <a:t> final. Propuesta de cara a la comercialización. </a:t>
            </a:r>
          </a:p>
          <a:p>
            <a:pPr>
              <a:spcAft>
                <a:spcPts val="0"/>
              </a:spcAft>
            </a:pPr>
            <a:endParaRPr lang="es-ES" dirty="0">
              <a:ea typeface="Carlito"/>
              <a:cs typeface="Carlito"/>
            </a:endParaRPr>
          </a:p>
        </p:txBody>
      </p:sp>
    </p:spTree>
    <p:extLst>
      <p:ext uri="{BB962C8B-B14F-4D97-AF65-F5344CB8AC3E}">
        <p14:creationId xmlns:p14="http://schemas.microsoft.com/office/powerpoint/2010/main" val="3615173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 xmlns:a16="http://schemas.microsoft.com/office/drawing/2014/main" id="{73CBD357-2479-4ABD-B712-8CC85E6D11DF}"/>
              </a:ext>
            </a:extLst>
          </p:cNvPr>
          <p:cNvSpPr>
            <a:spLocks noGrp="1"/>
          </p:cNvSpPr>
          <p:nvPr>
            <p:ph type="title"/>
          </p:nvPr>
        </p:nvSpPr>
        <p:spPr>
          <a:xfrm>
            <a:off x="162273" y="122690"/>
            <a:ext cx="6663070" cy="527447"/>
          </a:xfrm>
        </p:spPr>
        <p:txBody>
          <a:bodyPr/>
          <a:lstStyle/>
          <a:p>
            <a:pPr algn="l">
              <a:defRPr/>
            </a:pPr>
            <a:r>
              <a:rPr lang="es-ES" sz="3000" b="1" dirty="0">
                <a:solidFill>
                  <a:srgbClr val="F79646">
                    <a:lumMod val="75000"/>
                  </a:srgbClr>
                </a:solidFill>
                <a:ea typeface="+mn-ea"/>
                <a:cs typeface="Arial" panose="020B0604020202020204" pitchFamily="34" charset="0"/>
              </a:rPr>
              <a:t>Calendario de ejecución de fases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36302" t="60120" r="33067" b="22514"/>
          <a:stretch>
            <a:fillRect/>
          </a:stretch>
        </p:blipFill>
        <p:spPr bwMode="auto">
          <a:xfrm>
            <a:off x="5910942" y="0"/>
            <a:ext cx="3233057" cy="1030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ángulo 1"/>
          <p:cNvSpPr/>
          <p:nvPr/>
        </p:nvSpPr>
        <p:spPr>
          <a:xfrm>
            <a:off x="420913" y="1078858"/>
            <a:ext cx="8534401" cy="3409651"/>
          </a:xfrm>
          <a:prstGeom prst="rect">
            <a:avLst/>
          </a:prstGeom>
        </p:spPr>
        <p:txBody>
          <a:bodyPr wrap="square">
            <a:spAutoFit/>
          </a:bodyPr>
          <a:lstStyle/>
          <a:p>
            <a:pPr>
              <a:spcAft>
                <a:spcPts val="0"/>
              </a:spcAft>
            </a:pPr>
            <a:r>
              <a:rPr lang="es-ES" dirty="0">
                <a:ea typeface="Carlito"/>
                <a:cs typeface="Carlito"/>
              </a:rPr>
              <a:t>El plazo de ejecución total máximo en 3 fases: 19 meses desde la formalización del contrato (máx. 30 marzo de 2023). </a:t>
            </a:r>
          </a:p>
          <a:p>
            <a:pPr>
              <a:spcAft>
                <a:spcPts val="0"/>
              </a:spcAft>
            </a:pPr>
            <a:r>
              <a:rPr lang="es-ES" dirty="0">
                <a:ea typeface="Carlito"/>
                <a:cs typeface="Carlito"/>
              </a:rPr>
              <a:t> </a:t>
            </a:r>
          </a:p>
          <a:p>
            <a:pPr marL="800100" lvl="1" indent="-342900" algn="just">
              <a:lnSpc>
                <a:spcPct val="115000"/>
              </a:lnSpc>
              <a:spcAft>
                <a:spcPts val="1000"/>
              </a:spcAft>
              <a:buFont typeface="Century Gothic" panose="020B0502020202020204" pitchFamily="34" charset="0"/>
              <a:buChar char="•"/>
            </a:pPr>
            <a:r>
              <a:rPr lang="es-ES" b="1" dirty="0">
                <a:ea typeface="Times New Roman" panose="02020603050405020304" pitchFamily="18" charset="0"/>
                <a:cs typeface="Calibri" panose="020F0502020204030204" pitchFamily="34" charset="0"/>
              </a:rPr>
              <a:t>Fase I: Diseño de la solución</a:t>
            </a:r>
            <a:r>
              <a:rPr lang="es-ES" dirty="0">
                <a:ea typeface="Times New Roman" panose="02020603050405020304" pitchFamily="18" charset="0"/>
                <a:cs typeface="Calibri" panose="020F0502020204030204" pitchFamily="34" charset="0"/>
              </a:rPr>
              <a:t>. </a:t>
            </a:r>
            <a:r>
              <a:rPr lang="es-ES" b="1" u="sng" dirty="0">
                <a:ea typeface="Times New Roman" panose="02020603050405020304" pitchFamily="18" charset="0"/>
                <a:cs typeface="Calibri" panose="020F0502020204030204" pitchFamily="34" charset="0"/>
              </a:rPr>
              <a:t>Máximo 3 meses </a:t>
            </a:r>
            <a:r>
              <a:rPr lang="es-ES" dirty="0">
                <a:ea typeface="Times New Roman" panose="02020603050405020304" pitchFamily="18" charset="0"/>
                <a:cs typeface="Calibri" panose="020F0502020204030204" pitchFamily="34" charset="0"/>
              </a:rPr>
              <a:t>desde la formalización del contrato.</a:t>
            </a:r>
          </a:p>
          <a:p>
            <a:pPr marL="800100" lvl="1" indent="-342900" algn="just">
              <a:lnSpc>
                <a:spcPct val="115000"/>
              </a:lnSpc>
              <a:spcAft>
                <a:spcPts val="1000"/>
              </a:spcAft>
              <a:buFont typeface="Century Gothic" panose="020B0502020202020204" pitchFamily="34" charset="0"/>
              <a:buChar char="•"/>
            </a:pPr>
            <a:r>
              <a:rPr lang="es-ES" b="1" dirty="0">
                <a:ea typeface="Times New Roman" panose="02020603050405020304" pitchFamily="18" charset="0"/>
                <a:cs typeface="Calibri" panose="020F0502020204030204" pitchFamily="34" charset="0"/>
              </a:rPr>
              <a:t>Fase II: Pre-ingeniería y pruebas de concepto</a:t>
            </a:r>
            <a:r>
              <a:rPr lang="es-ES" dirty="0">
                <a:ea typeface="Times New Roman" panose="02020603050405020304" pitchFamily="18" charset="0"/>
                <a:cs typeface="Calibri" panose="020F0502020204030204" pitchFamily="34" charset="0"/>
              </a:rPr>
              <a:t>. </a:t>
            </a:r>
            <a:r>
              <a:rPr lang="es-ES" b="1" u="sng" dirty="0">
                <a:ea typeface="Times New Roman" panose="02020603050405020304" pitchFamily="18" charset="0"/>
                <a:cs typeface="Calibri" panose="020F0502020204030204" pitchFamily="34" charset="0"/>
              </a:rPr>
              <a:t>Máximo 6 meses </a:t>
            </a:r>
            <a:r>
              <a:rPr lang="es-ES" dirty="0">
                <a:ea typeface="Times New Roman" panose="02020603050405020304" pitchFamily="18" charset="0"/>
                <a:cs typeface="Calibri" panose="020F0502020204030204" pitchFamily="34" charset="0"/>
              </a:rPr>
              <a:t>desde la certificación satisfactoria y exitosa de la fase I.</a:t>
            </a:r>
          </a:p>
          <a:p>
            <a:pPr marL="800100" lvl="1" indent="-342900" algn="just">
              <a:lnSpc>
                <a:spcPct val="115000"/>
              </a:lnSpc>
              <a:spcAft>
                <a:spcPts val="1000"/>
              </a:spcAft>
              <a:buFont typeface="Century Gothic" panose="020B0502020202020204" pitchFamily="34" charset="0"/>
              <a:buChar char="•"/>
            </a:pPr>
            <a:r>
              <a:rPr lang="es-ES" b="1" dirty="0">
                <a:ea typeface="Times New Roman" panose="02020603050405020304" pitchFamily="18" charset="0"/>
                <a:cs typeface="Calibri" panose="020F0502020204030204" pitchFamily="34" charset="0"/>
              </a:rPr>
              <a:t>Fase III: D</a:t>
            </a:r>
            <a:r>
              <a:rPr lang="es-ES" b="1" dirty="0">
                <a:ea typeface="Century Gothic" panose="020B0502020202020204" pitchFamily="34" charset="0"/>
                <a:cs typeface="Century Gothic" panose="020B0502020202020204" pitchFamily="34" charset="0"/>
              </a:rPr>
              <a:t>esarrollo del prototipo, traslado, instalación y verificación pre-operacional</a:t>
            </a:r>
            <a:r>
              <a:rPr lang="es-ES" dirty="0">
                <a:ea typeface="Times New Roman" panose="02020603050405020304" pitchFamily="18" charset="0"/>
                <a:cs typeface="Calibri" panose="020F0502020204030204" pitchFamily="34" charset="0"/>
              </a:rPr>
              <a:t>. </a:t>
            </a:r>
            <a:r>
              <a:rPr lang="es-ES" b="1" u="sng" dirty="0">
                <a:ea typeface="Times New Roman" panose="02020603050405020304" pitchFamily="18" charset="0"/>
                <a:cs typeface="Calibri" panose="020F0502020204030204" pitchFamily="34" charset="0"/>
              </a:rPr>
              <a:t>Máximo 10 meses </a:t>
            </a:r>
            <a:r>
              <a:rPr lang="es-ES" dirty="0">
                <a:ea typeface="Times New Roman" panose="02020603050405020304" pitchFamily="18" charset="0"/>
                <a:cs typeface="Calibri" panose="020F0502020204030204" pitchFamily="34" charset="0"/>
              </a:rPr>
              <a:t>desde la certificación satisfactoria y exitosa de la fase II.</a:t>
            </a:r>
            <a:endParaRPr lang="es-ES" dirty="0">
              <a:effectLst/>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751690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 xmlns:a16="http://schemas.microsoft.com/office/drawing/2014/main" id="{73CBD357-2479-4ABD-B712-8CC85E6D11DF}"/>
              </a:ext>
            </a:extLst>
          </p:cNvPr>
          <p:cNvSpPr>
            <a:spLocks noGrp="1"/>
          </p:cNvSpPr>
          <p:nvPr>
            <p:ph type="title"/>
          </p:nvPr>
        </p:nvSpPr>
        <p:spPr>
          <a:xfrm>
            <a:off x="162273" y="122690"/>
            <a:ext cx="6663070" cy="527447"/>
          </a:xfrm>
        </p:spPr>
        <p:txBody>
          <a:bodyPr/>
          <a:lstStyle/>
          <a:p>
            <a:pPr algn="l">
              <a:defRPr/>
            </a:pPr>
            <a:r>
              <a:rPr lang="es-ES" sz="3000" b="1" dirty="0">
                <a:solidFill>
                  <a:srgbClr val="F79646">
                    <a:lumMod val="75000"/>
                  </a:srgbClr>
                </a:solidFill>
                <a:ea typeface="+mn-ea"/>
                <a:cs typeface="Arial" panose="020B0604020202020204" pitchFamily="34" charset="0"/>
              </a:rPr>
              <a:t>Introducción</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36302" t="60120" r="33067" b="22514"/>
          <a:stretch>
            <a:fillRect/>
          </a:stretch>
        </p:blipFill>
        <p:spPr bwMode="auto">
          <a:xfrm>
            <a:off x="5910942" y="0"/>
            <a:ext cx="3233057" cy="1030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3 Rectángulo"/>
          <p:cNvSpPr>
            <a:spLocks noChangeArrowheads="1"/>
          </p:cNvSpPr>
          <p:nvPr/>
        </p:nvSpPr>
        <p:spPr bwMode="auto">
          <a:xfrm>
            <a:off x="288925" y="1149919"/>
            <a:ext cx="85312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s-ES_tradnl" altLang="en-US" sz="1700" dirty="0">
                <a:latin typeface="+mj-lt"/>
              </a:rPr>
              <a:t>Desde el año 1964, con más de 50 años de experiencia, en Canarias se han instalado todas las tecnologías comerciales de desalinización. </a:t>
            </a:r>
            <a:r>
              <a:rPr lang="es-ES" altLang="en-US" sz="1700" b="1" dirty="0">
                <a:latin typeface="+mj-lt"/>
              </a:rPr>
              <a:t>319 plantas desalinizadoras</a:t>
            </a:r>
            <a:r>
              <a:rPr lang="es-ES" altLang="en-US" sz="1700" dirty="0">
                <a:latin typeface="+mj-lt"/>
              </a:rPr>
              <a:t> y una capacidad de producción superior a los </a:t>
            </a:r>
            <a:r>
              <a:rPr lang="es-ES" altLang="en-US" sz="1700" b="1" dirty="0">
                <a:latin typeface="+mj-lt"/>
              </a:rPr>
              <a:t>660.000 m</a:t>
            </a:r>
            <a:r>
              <a:rPr lang="es-ES" altLang="en-US" sz="1700" b="1" baseline="30000" dirty="0">
                <a:latin typeface="+mj-lt"/>
              </a:rPr>
              <a:t>3</a:t>
            </a:r>
            <a:r>
              <a:rPr lang="es-ES" altLang="en-US" sz="1700" b="1" dirty="0">
                <a:latin typeface="+mj-lt"/>
              </a:rPr>
              <a:t>/d</a:t>
            </a:r>
            <a:r>
              <a:rPr lang="es-ES" altLang="en-US" sz="1700" dirty="0">
                <a:latin typeface="+mj-lt"/>
              </a:rPr>
              <a:t>.</a:t>
            </a:r>
            <a:r>
              <a:rPr lang="es-ES_tradnl" altLang="en-US" sz="1700" dirty="0">
                <a:latin typeface="+mj-lt"/>
              </a:rPr>
              <a:t>  </a:t>
            </a:r>
          </a:p>
        </p:txBody>
      </p:sp>
      <p:sp>
        <p:nvSpPr>
          <p:cNvPr id="11" name="1 Rectángulo"/>
          <p:cNvSpPr>
            <a:spLocks noChangeArrowheads="1"/>
          </p:cNvSpPr>
          <p:nvPr/>
        </p:nvSpPr>
        <p:spPr bwMode="auto">
          <a:xfrm>
            <a:off x="288925" y="2297114"/>
            <a:ext cx="5404304"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s-ES" altLang="en-US" sz="1700" dirty="0">
                <a:latin typeface="+mj-lt"/>
              </a:rPr>
              <a:t>En Canarias el binomio agua-energía es tan importante como complejo de gestionar.</a:t>
            </a:r>
          </a:p>
          <a:p>
            <a:pPr algn="just" eaLnBrk="1" hangingPunct="1">
              <a:lnSpc>
                <a:spcPct val="50000"/>
              </a:lnSpc>
              <a:spcBef>
                <a:spcPct val="0"/>
              </a:spcBef>
              <a:buFontTx/>
              <a:buNone/>
            </a:pPr>
            <a:endParaRPr lang="es-ES" altLang="en-US" sz="1700" dirty="0">
              <a:latin typeface="+mj-lt"/>
            </a:endParaRPr>
          </a:p>
          <a:p>
            <a:pPr algn="just" eaLnBrk="1" hangingPunct="1">
              <a:lnSpc>
                <a:spcPct val="50000"/>
              </a:lnSpc>
              <a:spcBef>
                <a:spcPct val="0"/>
              </a:spcBef>
              <a:buFontTx/>
              <a:buNone/>
            </a:pPr>
            <a:endParaRPr lang="es-ES" altLang="en-US" sz="1700" dirty="0">
              <a:latin typeface="+mj-lt"/>
            </a:endParaRPr>
          </a:p>
          <a:p>
            <a:pPr algn="just" eaLnBrk="1" hangingPunct="1">
              <a:spcBef>
                <a:spcPct val="0"/>
              </a:spcBef>
              <a:buFontTx/>
              <a:buNone/>
            </a:pPr>
            <a:r>
              <a:rPr lang="es-ES" altLang="en-US" sz="1700" dirty="0">
                <a:latin typeface="+mj-lt"/>
              </a:rPr>
              <a:t>Producir agua desalinizada genera una dependencia energética en el archipiélago del orden del 10% de la energía puesta en red (ITC, 2018).</a:t>
            </a:r>
          </a:p>
        </p:txBody>
      </p: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9488" y="2447700"/>
            <a:ext cx="2990537" cy="154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uadroTexto 1"/>
          <p:cNvSpPr txBox="1">
            <a:spLocks noChangeArrowheads="1"/>
          </p:cNvSpPr>
          <p:nvPr/>
        </p:nvSpPr>
        <p:spPr bwMode="auto">
          <a:xfrm>
            <a:off x="6525154" y="1964418"/>
            <a:ext cx="2294995" cy="461665"/>
          </a:xfrm>
          <a:prstGeom prst="rect">
            <a:avLst/>
          </a:prstGeom>
          <a:solidFill>
            <a:srgbClr val="FF0000"/>
          </a:solidFill>
          <a:ln w="31750">
            <a:solidFill>
              <a:schemeClr val="bg1"/>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1200" b="1" dirty="0">
                <a:solidFill>
                  <a:srgbClr val="000000"/>
                </a:solidFill>
              </a:rPr>
              <a:t>+35 </a:t>
            </a:r>
            <a:r>
              <a:rPr lang="en-US" altLang="en-US" sz="1200" b="1" dirty="0" err="1">
                <a:solidFill>
                  <a:srgbClr val="000000"/>
                </a:solidFill>
              </a:rPr>
              <a:t>años</a:t>
            </a:r>
            <a:r>
              <a:rPr lang="en-US" altLang="en-US" sz="1200" b="1" dirty="0">
                <a:solidFill>
                  <a:srgbClr val="000000"/>
                </a:solidFill>
              </a:rPr>
              <a:t> de </a:t>
            </a:r>
            <a:r>
              <a:rPr lang="en-US" altLang="en-US" sz="1200" b="1" dirty="0" err="1">
                <a:solidFill>
                  <a:srgbClr val="000000"/>
                </a:solidFill>
              </a:rPr>
              <a:t>los</a:t>
            </a:r>
            <a:r>
              <a:rPr lang="en-US" altLang="en-US" sz="1200" b="1" dirty="0">
                <a:solidFill>
                  <a:srgbClr val="000000"/>
                </a:solidFill>
              </a:rPr>
              <a:t> </a:t>
            </a:r>
            <a:r>
              <a:rPr lang="en-US" altLang="en-US" sz="1200" b="1" dirty="0" err="1">
                <a:solidFill>
                  <a:srgbClr val="000000"/>
                </a:solidFill>
              </a:rPr>
              <a:t>primeros</a:t>
            </a:r>
            <a:r>
              <a:rPr lang="en-US" altLang="en-US" sz="1200" b="1" dirty="0">
                <a:solidFill>
                  <a:srgbClr val="000000"/>
                </a:solidFill>
              </a:rPr>
              <a:t> </a:t>
            </a:r>
            <a:r>
              <a:rPr lang="en-US" altLang="en-US" sz="1200" b="1" dirty="0" err="1">
                <a:solidFill>
                  <a:srgbClr val="000000"/>
                </a:solidFill>
              </a:rPr>
              <a:t>procesos</a:t>
            </a:r>
            <a:r>
              <a:rPr lang="en-US" altLang="en-US" sz="1200" b="1" dirty="0">
                <a:solidFill>
                  <a:srgbClr val="000000"/>
                </a:solidFill>
              </a:rPr>
              <a:t> de </a:t>
            </a:r>
            <a:r>
              <a:rPr lang="en-US" altLang="en-US" sz="1200" b="1" dirty="0" err="1">
                <a:solidFill>
                  <a:srgbClr val="000000"/>
                </a:solidFill>
              </a:rPr>
              <a:t>membranas</a:t>
            </a:r>
            <a:r>
              <a:rPr lang="en-US" altLang="en-US" sz="1200" b="1" dirty="0">
                <a:solidFill>
                  <a:srgbClr val="000000"/>
                </a:solidFill>
              </a:rPr>
              <a:t>.</a:t>
            </a:r>
          </a:p>
        </p:txBody>
      </p:sp>
    </p:spTree>
    <p:extLst>
      <p:ext uri="{BB962C8B-B14F-4D97-AF65-F5344CB8AC3E}">
        <p14:creationId xmlns:p14="http://schemas.microsoft.com/office/powerpoint/2010/main" val="3936182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 xmlns:a16="http://schemas.microsoft.com/office/drawing/2014/main" id="{73CBD357-2479-4ABD-B712-8CC85E6D11DF}"/>
              </a:ext>
            </a:extLst>
          </p:cNvPr>
          <p:cNvSpPr>
            <a:spLocks noGrp="1"/>
          </p:cNvSpPr>
          <p:nvPr>
            <p:ph type="title"/>
          </p:nvPr>
        </p:nvSpPr>
        <p:spPr>
          <a:xfrm>
            <a:off x="162273" y="122690"/>
            <a:ext cx="6663070" cy="527447"/>
          </a:xfrm>
        </p:spPr>
        <p:txBody>
          <a:bodyPr/>
          <a:lstStyle/>
          <a:p>
            <a:pPr algn="l">
              <a:defRPr/>
            </a:pPr>
            <a:r>
              <a:rPr lang="es-ES" sz="3000" b="1" dirty="0">
                <a:solidFill>
                  <a:srgbClr val="F79646">
                    <a:lumMod val="75000"/>
                  </a:srgbClr>
                </a:solidFill>
                <a:ea typeface="+mn-ea"/>
                <a:cs typeface="Arial" panose="020B0604020202020204" pitchFamily="34" charset="0"/>
              </a:rPr>
              <a:t>Verificación pre-operacional</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36302" t="60120" r="33067" b="22514"/>
          <a:stretch>
            <a:fillRect/>
          </a:stretch>
        </p:blipFill>
        <p:spPr bwMode="auto">
          <a:xfrm>
            <a:off x="5910942" y="0"/>
            <a:ext cx="3233057" cy="1030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ángulo 1"/>
          <p:cNvSpPr/>
          <p:nvPr/>
        </p:nvSpPr>
        <p:spPr>
          <a:xfrm>
            <a:off x="718457" y="1185306"/>
            <a:ext cx="8164286" cy="3539430"/>
          </a:xfrm>
          <a:prstGeom prst="rect">
            <a:avLst/>
          </a:prstGeom>
        </p:spPr>
        <p:txBody>
          <a:bodyPr wrap="square">
            <a:spAutoFit/>
          </a:bodyPr>
          <a:lstStyle/>
          <a:p>
            <a:pPr algn="just"/>
            <a:r>
              <a:rPr lang="es-ES" b="1" dirty="0">
                <a:ea typeface="Carlito"/>
                <a:cs typeface="Carlito"/>
              </a:rPr>
              <a:t>Los adjudicatarios que superen la fase II de manera satisfactoria y exitosa</a:t>
            </a:r>
            <a:r>
              <a:rPr lang="es-ES" dirty="0">
                <a:ea typeface="Carlito"/>
                <a:cs typeface="Carlito"/>
              </a:rPr>
              <a:t> </a:t>
            </a:r>
            <a:r>
              <a:rPr lang="es-ES" dirty="0">
                <a:solidFill>
                  <a:srgbClr val="000000"/>
                </a:solidFill>
                <a:ea typeface="Carlito"/>
                <a:cs typeface="Arial" panose="020B0604020202020204" pitchFamily="34" charset="0"/>
              </a:rPr>
              <a:t>tendrán que terminar la instalación completa del  prototipo  en la isla de Gran Canaria en el lugar físico que se haya acordado para su implantación y explotación demostrativa.</a:t>
            </a:r>
          </a:p>
          <a:p>
            <a:pPr algn="just"/>
            <a:endParaRPr lang="es-ES" sz="1100" dirty="0"/>
          </a:p>
          <a:p>
            <a:pPr algn="just">
              <a:spcAft>
                <a:spcPts val="0"/>
              </a:spcAft>
            </a:pPr>
            <a:r>
              <a:rPr lang="es-ES" dirty="0">
                <a:ea typeface="Carlito"/>
                <a:cs typeface="Carlito"/>
              </a:rPr>
              <a:t>Durante fase III a los adjudicatarios, aparte de las tareas comentadas de fase anteriormente, someterán a los prototipos a una serie de pruebas de verificación pre-operacional.</a:t>
            </a:r>
          </a:p>
          <a:p>
            <a:pPr algn="just">
              <a:spcAft>
                <a:spcPts val="0"/>
              </a:spcAft>
            </a:pPr>
            <a:endParaRPr lang="es-ES" sz="1000" dirty="0">
              <a:ea typeface="Carlito"/>
              <a:cs typeface="Carlito"/>
            </a:endParaRPr>
          </a:p>
          <a:p>
            <a:pPr algn="just">
              <a:spcAft>
                <a:spcPts val="0"/>
              </a:spcAft>
            </a:pPr>
            <a:r>
              <a:rPr lang="es-ES" dirty="0">
                <a:ea typeface="Carlito"/>
                <a:cs typeface="Carlito"/>
              </a:rPr>
              <a:t>En el caso de que la fase III no finalizara con éxito, el adjudicatario será el responsable de desmontar, retirar y transportar el prototipo a otras instalaciones, designadas por el CIAGC, con el objeto de plantear su desmantelamiento o seguir con su perfeccionamiento posterior en fases posteriores a esta CPP.</a:t>
            </a:r>
          </a:p>
          <a:p>
            <a:pPr algn="just">
              <a:spcAft>
                <a:spcPts val="0"/>
              </a:spcAft>
            </a:pPr>
            <a:r>
              <a:rPr lang="es-ES" dirty="0">
                <a:ea typeface="Carlito"/>
                <a:cs typeface="Carlito"/>
              </a:rPr>
              <a:t> </a:t>
            </a:r>
          </a:p>
        </p:txBody>
      </p:sp>
    </p:spTree>
    <p:extLst>
      <p:ext uri="{BB962C8B-B14F-4D97-AF65-F5344CB8AC3E}">
        <p14:creationId xmlns:p14="http://schemas.microsoft.com/office/powerpoint/2010/main" val="318580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 xmlns:a16="http://schemas.microsoft.com/office/drawing/2014/main" id="{73CBD357-2479-4ABD-B712-8CC85E6D11DF}"/>
              </a:ext>
            </a:extLst>
          </p:cNvPr>
          <p:cNvSpPr>
            <a:spLocks noGrp="1"/>
          </p:cNvSpPr>
          <p:nvPr>
            <p:ph type="title"/>
          </p:nvPr>
        </p:nvSpPr>
        <p:spPr>
          <a:xfrm>
            <a:off x="162273" y="122690"/>
            <a:ext cx="6663070" cy="527447"/>
          </a:xfrm>
        </p:spPr>
        <p:txBody>
          <a:bodyPr/>
          <a:lstStyle/>
          <a:p>
            <a:pPr algn="l">
              <a:defRPr/>
            </a:pPr>
            <a:r>
              <a:rPr lang="es-ES" sz="3000" b="1" dirty="0">
                <a:solidFill>
                  <a:srgbClr val="F79646">
                    <a:lumMod val="75000"/>
                  </a:srgbClr>
                </a:solidFill>
                <a:ea typeface="+mn-ea"/>
                <a:cs typeface="Arial" panose="020B0604020202020204" pitchFamily="34" charset="0"/>
              </a:rPr>
              <a:t>Verificación pre-operacional</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36302" t="60120" r="33067" b="22514"/>
          <a:stretch>
            <a:fillRect/>
          </a:stretch>
        </p:blipFill>
        <p:spPr bwMode="auto">
          <a:xfrm>
            <a:off x="5910942" y="0"/>
            <a:ext cx="3233057" cy="1030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a 3"/>
          <p:cNvGraphicFramePr>
            <a:graphicFrameLocks noGrp="1"/>
          </p:cNvGraphicFramePr>
          <p:nvPr>
            <p:extLst>
              <p:ext uri="{D42A27DB-BD31-4B8C-83A1-F6EECF244321}">
                <p14:modId xmlns:p14="http://schemas.microsoft.com/office/powerpoint/2010/main" val="2894311015"/>
              </p:ext>
            </p:extLst>
          </p:nvPr>
        </p:nvGraphicFramePr>
        <p:xfrm>
          <a:off x="380956" y="2009916"/>
          <a:ext cx="8469130" cy="1706880"/>
        </p:xfrm>
        <a:graphic>
          <a:graphicData uri="http://schemas.openxmlformats.org/drawingml/2006/table">
            <a:tbl>
              <a:tblPr firstRow="1" firstCol="1" bandRow="1">
                <a:tableStyleId>{5C22544A-7EE6-4342-B048-85BDC9FD1C3A}</a:tableStyleId>
              </a:tblPr>
              <a:tblGrid>
                <a:gridCol w="4227509">
                  <a:extLst>
                    <a:ext uri="{9D8B030D-6E8A-4147-A177-3AD203B41FA5}">
                      <a16:colId xmlns="" xmlns:a16="http://schemas.microsoft.com/office/drawing/2014/main" val="20000"/>
                    </a:ext>
                  </a:extLst>
                </a:gridCol>
                <a:gridCol w="4241621">
                  <a:extLst>
                    <a:ext uri="{9D8B030D-6E8A-4147-A177-3AD203B41FA5}">
                      <a16:colId xmlns="" xmlns:a16="http://schemas.microsoft.com/office/drawing/2014/main" val="20001"/>
                    </a:ext>
                  </a:extLst>
                </a:gridCol>
              </a:tblGrid>
              <a:tr h="0">
                <a:tc>
                  <a:txBody>
                    <a:bodyPr/>
                    <a:lstStyle/>
                    <a:p>
                      <a:pPr marL="0" indent="0" algn="ctr">
                        <a:spcAft>
                          <a:spcPts val="0"/>
                        </a:spcAft>
                      </a:pPr>
                      <a:r>
                        <a:rPr lang="es-ES" sz="1600" dirty="0">
                          <a:effectLst/>
                        </a:rPr>
                        <a:t>PRUEBA</a:t>
                      </a:r>
                      <a:endParaRPr lang="es-ES" sz="1600" dirty="0">
                        <a:effectLst/>
                        <a:latin typeface="Carlito"/>
                        <a:ea typeface="Carlito"/>
                        <a:cs typeface="Carlito"/>
                      </a:endParaRPr>
                    </a:p>
                  </a:txBody>
                  <a:tcPr marL="68580" marR="68580" marT="0" marB="0"/>
                </a:tc>
                <a:tc>
                  <a:txBody>
                    <a:bodyPr/>
                    <a:lstStyle/>
                    <a:p>
                      <a:pPr marL="0" indent="0" algn="ctr">
                        <a:spcAft>
                          <a:spcPts val="0"/>
                        </a:spcAft>
                      </a:pPr>
                      <a:r>
                        <a:rPr lang="es-ES" sz="1600" dirty="0">
                          <a:effectLst/>
                        </a:rPr>
                        <a:t>RESULTADO ESPERADO</a:t>
                      </a:r>
                      <a:endParaRPr lang="es-ES" sz="1600" dirty="0">
                        <a:effectLst/>
                        <a:latin typeface="Carlito"/>
                        <a:ea typeface="Carlito"/>
                        <a:cs typeface="Carlito"/>
                      </a:endParaRPr>
                    </a:p>
                  </a:txBody>
                  <a:tcPr marL="68580" marR="68580" marT="0" marB="0"/>
                </a:tc>
                <a:extLst>
                  <a:ext uri="{0D108BD9-81ED-4DB2-BD59-A6C34878D82A}">
                    <a16:rowId xmlns="" xmlns:a16="http://schemas.microsoft.com/office/drawing/2014/main" val="10000"/>
                  </a:ext>
                </a:extLst>
              </a:tr>
              <a:tr h="0">
                <a:tc>
                  <a:txBody>
                    <a:bodyPr/>
                    <a:lstStyle/>
                    <a:p>
                      <a:pPr marL="0" indent="0" algn="ctr">
                        <a:spcAft>
                          <a:spcPts val="0"/>
                        </a:spcAft>
                      </a:pPr>
                      <a:r>
                        <a:rPr lang="es-ES" sz="1600" dirty="0">
                          <a:effectLst/>
                        </a:rPr>
                        <a:t>Operativa de cada elemento/subproceso de la instalación de forma individual, preparativos puesta en marcha</a:t>
                      </a:r>
                      <a:endParaRPr lang="es-ES" sz="1600" dirty="0">
                        <a:effectLst/>
                        <a:latin typeface="Carlito"/>
                        <a:ea typeface="Carlito"/>
                        <a:cs typeface="Carlito"/>
                      </a:endParaRPr>
                    </a:p>
                  </a:txBody>
                  <a:tcPr marL="68580" marR="68580" marT="0" marB="0"/>
                </a:tc>
                <a:tc>
                  <a:txBody>
                    <a:bodyPr/>
                    <a:lstStyle/>
                    <a:p>
                      <a:pPr marL="0" indent="0" algn="ctr">
                        <a:spcAft>
                          <a:spcPts val="0"/>
                        </a:spcAft>
                      </a:pPr>
                      <a:r>
                        <a:rPr lang="es-ES" sz="1600" dirty="0">
                          <a:effectLst/>
                        </a:rPr>
                        <a:t>Alcanzar una operativa dentro de lo esperado, sin percibir problemas operaciones ni de seguridad. Preparar la pre-instalación y pruebas para poder realizar la puesta en marcha con total garantía y condiciones de seguridad operacionales y laborales.</a:t>
                      </a:r>
                      <a:endParaRPr lang="es-ES" sz="1600" dirty="0">
                        <a:effectLst/>
                        <a:latin typeface="Carlito"/>
                        <a:ea typeface="Carlito"/>
                        <a:cs typeface="Carlito"/>
                      </a:endParaRPr>
                    </a:p>
                  </a:txBody>
                  <a:tcPr marL="68580" marR="68580" marT="0" marB="0"/>
                </a:tc>
                <a:extLst>
                  <a:ext uri="{0D108BD9-81ED-4DB2-BD59-A6C34878D82A}">
                    <a16:rowId xmlns="" xmlns:a16="http://schemas.microsoft.com/office/drawing/2014/main" val="10001"/>
                  </a:ext>
                </a:extLst>
              </a:tr>
            </a:tbl>
          </a:graphicData>
        </a:graphic>
      </p:graphicFrame>
      <p:sp>
        <p:nvSpPr>
          <p:cNvPr id="5" name="Rectangle 1"/>
          <p:cNvSpPr>
            <a:spLocks noChangeArrowheads="1"/>
          </p:cNvSpPr>
          <p:nvPr/>
        </p:nvSpPr>
        <p:spPr bwMode="auto">
          <a:xfrm>
            <a:off x="380955" y="1222364"/>
            <a:ext cx="838209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es-ES" altLang="es-ES" b="0" i="0" u="none" strike="noStrike" cap="none" normalizeH="0" baseline="0" dirty="0">
                <a:ln>
                  <a:noFill/>
                </a:ln>
                <a:solidFill>
                  <a:schemeClr val="tx1"/>
                </a:solidFill>
                <a:effectLst/>
                <a:ea typeface="Carlito"/>
                <a:cs typeface="Carlito"/>
              </a:rPr>
              <a:t>Pruebas sobre los elementos</a:t>
            </a:r>
            <a:r>
              <a:rPr kumimoji="0" lang="es-ES" altLang="es-ES" b="0" i="0" u="none" strike="noStrike" cap="none" normalizeH="0" dirty="0">
                <a:ln>
                  <a:noFill/>
                </a:ln>
                <a:solidFill>
                  <a:schemeClr val="tx1"/>
                </a:solidFill>
                <a:effectLst/>
                <a:ea typeface="Carlito"/>
                <a:cs typeface="Carlito"/>
              </a:rPr>
              <a:t> individuales del </a:t>
            </a:r>
            <a:r>
              <a:rPr kumimoji="0" lang="es-ES" altLang="es-ES" b="0" i="0" u="none" strike="noStrike" cap="none" normalizeH="0" baseline="0" dirty="0">
                <a:ln>
                  <a:noFill/>
                </a:ln>
                <a:solidFill>
                  <a:schemeClr val="tx1"/>
                </a:solidFill>
                <a:effectLst/>
                <a:ea typeface="Carlito"/>
                <a:cs typeface="Carlito"/>
              </a:rPr>
              <a:t>prototipo y de cara a los preparativos de puesta en marcha:</a:t>
            </a:r>
          </a:p>
          <a:p>
            <a:pPr marL="0" marR="0" lvl="0" indent="0" algn="just" defTabSz="914400" rtl="0" eaLnBrk="0" fontAlgn="base" latinLnBrk="0" hangingPunct="0">
              <a:lnSpc>
                <a:spcPct val="100000"/>
              </a:lnSpc>
              <a:spcBef>
                <a:spcPct val="0"/>
              </a:spcBef>
              <a:spcAft>
                <a:spcPct val="0"/>
              </a:spcAft>
              <a:buClrTx/>
              <a:buSzTx/>
              <a:tabLst/>
            </a:pPr>
            <a:endParaRPr kumimoji="0" lang="es-ES" altLang="es-ES"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007164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 xmlns:a16="http://schemas.microsoft.com/office/drawing/2014/main" id="{73CBD357-2479-4ABD-B712-8CC85E6D11DF}"/>
              </a:ext>
            </a:extLst>
          </p:cNvPr>
          <p:cNvSpPr>
            <a:spLocks noGrp="1"/>
          </p:cNvSpPr>
          <p:nvPr>
            <p:ph type="title"/>
          </p:nvPr>
        </p:nvSpPr>
        <p:spPr>
          <a:xfrm>
            <a:off x="162273" y="122690"/>
            <a:ext cx="6663070" cy="527447"/>
          </a:xfrm>
        </p:spPr>
        <p:txBody>
          <a:bodyPr/>
          <a:lstStyle/>
          <a:p>
            <a:pPr algn="l">
              <a:defRPr/>
            </a:pPr>
            <a:r>
              <a:rPr lang="es-ES" sz="3000" b="1" dirty="0">
                <a:solidFill>
                  <a:srgbClr val="F79646">
                    <a:lumMod val="75000"/>
                  </a:srgbClr>
                </a:solidFill>
                <a:ea typeface="+mn-ea"/>
                <a:cs typeface="Arial" panose="020B0604020202020204" pitchFamily="34" charset="0"/>
              </a:rPr>
              <a:t>Verificación pre-operacional</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36302" t="60120" r="33067" b="22514"/>
          <a:stretch>
            <a:fillRect/>
          </a:stretch>
        </p:blipFill>
        <p:spPr bwMode="auto">
          <a:xfrm>
            <a:off x="5910942" y="0"/>
            <a:ext cx="3233057" cy="1030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1"/>
          <p:cNvSpPr>
            <a:spLocks noChangeArrowheads="1"/>
          </p:cNvSpPr>
          <p:nvPr/>
        </p:nvSpPr>
        <p:spPr bwMode="auto">
          <a:xfrm>
            <a:off x="380955" y="914548"/>
            <a:ext cx="838209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s-ES" altLang="es-ES" dirty="0">
                <a:ea typeface="Carlito"/>
                <a:cs typeface="Carlito"/>
              </a:rPr>
              <a:t>Pruebas sobre el prototipo integrado:</a:t>
            </a:r>
            <a:endParaRPr kumimoji="0" lang="es-ES" altLang="es-ES" b="0" i="0" u="none" strike="noStrike" cap="none" normalizeH="0" baseline="0" dirty="0">
              <a:ln>
                <a:noFill/>
              </a:ln>
              <a:solidFill>
                <a:schemeClr val="tx1"/>
              </a:solidFill>
              <a:effectLst/>
              <a:ea typeface="Carlito"/>
              <a:cs typeface="Carlito"/>
            </a:endParaRPr>
          </a:p>
          <a:p>
            <a:pPr marL="0" marR="0" lvl="0" indent="0" algn="just" defTabSz="914400" rtl="0" eaLnBrk="0" fontAlgn="base" latinLnBrk="0" hangingPunct="0">
              <a:lnSpc>
                <a:spcPct val="100000"/>
              </a:lnSpc>
              <a:spcBef>
                <a:spcPct val="0"/>
              </a:spcBef>
              <a:spcAft>
                <a:spcPct val="0"/>
              </a:spcAft>
              <a:buClrTx/>
              <a:buSzTx/>
              <a:tabLst/>
            </a:pPr>
            <a:endParaRPr kumimoji="0" lang="es-ES" altLang="es-ES" b="0" i="0" u="none" strike="noStrike" cap="none" normalizeH="0" baseline="0" dirty="0">
              <a:ln>
                <a:noFill/>
              </a:ln>
              <a:solidFill>
                <a:schemeClr val="tx1"/>
              </a:solidFill>
              <a:effectLst/>
            </a:endParaRPr>
          </a:p>
        </p:txBody>
      </p:sp>
      <p:graphicFrame>
        <p:nvGraphicFramePr>
          <p:cNvPr id="2" name="Tabla 1"/>
          <p:cNvGraphicFramePr>
            <a:graphicFrameLocks noGrp="1"/>
          </p:cNvGraphicFramePr>
          <p:nvPr>
            <p:extLst>
              <p:ext uri="{D42A27DB-BD31-4B8C-83A1-F6EECF244321}">
                <p14:modId xmlns:p14="http://schemas.microsoft.com/office/powerpoint/2010/main" val="1422438095"/>
              </p:ext>
            </p:extLst>
          </p:nvPr>
        </p:nvGraphicFramePr>
        <p:xfrm>
          <a:off x="478971" y="1382482"/>
          <a:ext cx="8490901" cy="2950031"/>
        </p:xfrm>
        <a:graphic>
          <a:graphicData uri="http://schemas.openxmlformats.org/drawingml/2006/table">
            <a:tbl>
              <a:tblPr firstRow="1" firstCol="1" bandRow="1">
                <a:tableStyleId>{5C22544A-7EE6-4342-B048-85BDC9FD1C3A}</a:tableStyleId>
              </a:tblPr>
              <a:tblGrid>
                <a:gridCol w="4247219">
                  <a:extLst>
                    <a:ext uri="{9D8B030D-6E8A-4147-A177-3AD203B41FA5}">
                      <a16:colId xmlns="" xmlns:a16="http://schemas.microsoft.com/office/drawing/2014/main" val="20000"/>
                    </a:ext>
                  </a:extLst>
                </a:gridCol>
                <a:gridCol w="4243682">
                  <a:extLst>
                    <a:ext uri="{9D8B030D-6E8A-4147-A177-3AD203B41FA5}">
                      <a16:colId xmlns="" xmlns:a16="http://schemas.microsoft.com/office/drawing/2014/main" val="20001"/>
                    </a:ext>
                  </a:extLst>
                </a:gridCol>
              </a:tblGrid>
              <a:tr h="202940">
                <a:tc>
                  <a:txBody>
                    <a:bodyPr/>
                    <a:lstStyle/>
                    <a:p>
                      <a:pPr marL="0" indent="0" algn="ctr">
                        <a:spcAft>
                          <a:spcPts val="0"/>
                        </a:spcAft>
                      </a:pPr>
                      <a:r>
                        <a:rPr lang="es-ES" sz="1600" dirty="0">
                          <a:effectLst/>
                        </a:rPr>
                        <a:t>PRUEBA</a:t>
                      </a:r>
                      <a:endParaRPr lang="es-ES" sz="1600" dirty="0">
                        <a:effectLst/>
                        <a:latin typeface="Carlito"/>
                        <a:ea typeface="Carlito"/>
                        <a:cs typeface="Carlito"/>
                      </a:endParaRPr>
                    </a:p>
                  </a:txBody>
                  <a:tcPr marL="68580" marR="68580" marT="0" marB="0"/>
                </a:tc>
                <a:tc>
                  <a:txBody>
                    <a:bodyPr/>
                    <a:lstStyle/>
                    <a:p>
                      <a:pPr marL="0" indent="0" algn="ctr">
                        <a:spcAft>
                          <a:spcPts val="0"/>
                        </a:spcAft>
                      </a:pPr>
                      <a:r>
                        <a:rPr lang="es-ES" sz="1600" dirty="0">
                          <a:effectLst/>
                        </a:rPr>
                        <a:t>RESULTADO ESPERADO</a:t>
                      </a:r>
                      <a:endParaRPr lang="es-ES" sz="1600" dirty="0">
                        <a:effectLst/>
                        <a:latin typeface="Carlito"/>
                        <a:ea typeface="Carlito"/>
                        <a:cs typeface="Carlito"/>
                      </a:endParaRPr>
                    </a:p>
                  </a:txBody>
                  <a:tcPr marL="68580" marR="68580" marT="0" marB="0"/>
                </a:tc>
                <a:extLst>
                  <a:ext uri="{0D108BD9-81ED-4DB2-BD59-A6C34878D82A}">
                    <a16:rowId xmlns="" xmlns:a16="http://schemas.microsoft.com/office/drawing/2014/main" val="10000"/>
                  </a:ext>
                </a:extLst>
              </a:tr>
              <a:tr h="811759">
                <a:tc>
                  <a:txBody>
                    <a:bodyPr/>
                    <a:lstStyle/>
                    <a:p>
                      <a:pPr marL="0" indent="0" algn="ctr">
                        <a:spcAft>
                          <a:spcPts val="0"/>
                        </a:spcAft>
                      </a:pPr>
                      <a:r>
                        <a:rPr lang="es-ES" sz="1600" dirty="0">
                          <a:effectLst/>
                        </a:rPr>
                        <a:t>Puesta en marcha, arranque y parada del prototipo acorde a la operativa normal deseable</a:t>
                      </a:r>
                      <a:endParaRPr lang="es-ES" sz="1600" dirty="0">
                        <a:effectLst/>
                        <a:latin typeface="Carlito"/>
                        <a:ea typeface="Carlito"/>
                        <a:cs typeface="Carlito"/>
                      </a:endParaRPr>
                    </a:p>
                  </a:txBody>
                  <a:tcPr marL="68580" marR="68580" marT="0" marB="0"/>
                </a:tc>
                <a:tc>
                  <a:txBody>
                    <a:bodyPr/>
                    <a:lstStyle/>
                    <a:p>
                      <a:pPr marL="0" indent="0" algn="ctr">
                        <a:spcAft>
                          <a:spcPts val="0"/>
                        </a:spcAft>
                      </a:pPr>
                      <a:r>
                        <a:rPr lang="es-ES" sz="1600" dirty="0">
                          <a:effectLst/>
                        </a:rPr>
                        <a:t>Supervisar y superar sin problemas operacionales un arranque y parada de la instalación</a:t>
                      </a:r>
                      <a:endParaRPr lang="es-ES" sz="1600" dirty="0">
                        <a:effectLst/>
                        <a:latin typeface="Carlito"/>
                        <a:ea typeface="Carlito"/>
                        <a:cs typeface="Carlito"/>
                      </a:endParaRPr>
                    </a:p>
                  </a:txBody>
                  <a:tcPr marL="68580" marR="68580" marT="0" marB="0"/>
                </a:tc>
                <a:extLst>
                  <a:ext uri="{0D108BD9-81ED-4DB2-BD59-A6C34878D82A}">
                    <a16:rowId xmlns="" xmlns:a16="http://schemas.microsoft.com/office/drawing/2014/main" val="10001"/>
                  </a:ext>
                </a:extLst>
              </a:tr>
              <a:tr h="811759">
                <a:tc>
                  <a:txBody>
                    <a:bodyPr/>
                    <a:lstStyle/>
                    <a:p>
                      <a:pPr marL="1588" indent="-1588" algn="ctr">
                        <a:spcAft>
                          <a:spcPts val="0"/>
                        </a:spcAft>
                      </a:pPr>
                      <a:r>
                        <a:rPr lang="es-ES_tradnl" sz="1600" dirty="0">
                          <a:effectLst/>
                        </a:rPr>
                        <a:t>Ejecutar el Plan de Pruebas definido</a:t>
                      </a:r>
                      <a:endParaRPr lang="es-ES" sz="1600" dirty="0">
                        <a:effectLst/>
                        <a:latin typeface="Carlito"/>
                        <a:ea typeface="Carlito"/>
                        <a:cs typeface="Carlito"/>
                      </a:endParaRPr>
                    </a:p>
                  </a:txBody>
                  <a:tcPr marL="68580" marR="68580" marT="0" marB="0"/>
                </a:tc>
                <a:tc>
                  <a:txBody>
                    <a:bodyPr/>
                    <a:lstStyle/>
                    <a:p>
                      <a:pPr marL="0" indent="0" algn="ctr">
                        <a:spcAft>
                          <a:spcPts val="0"/>
                        </a:spcAft>
                      </a:pPr>
                      <a:r>
                        <a:rPr lang="es-ES" sz="1600" dirty="0">
                          <a:effectLst/>
                        </a:rPr>
                        <a:t>Realizar todas las pruebas previstas por el licitador, así como reportar resultados</a:t>
                      </a:r>
                      <a:endParaRPr lang="es-ES" sz="1600" dirty="0">
                        <a:effectLst/>
                        <a:latin typeface="Carlito"/>
                        <a:ea typeface="Carlito"/>
                        <a:cs typeface="Carlito"/>
                      </a:endParaRPr>
                    </a:p>
                  </a:txBody>
                  <a:tcPr marL="68580" marR="68580" marT="0" marB="0"/>
                </a:tc>
                <a:extLst>
                  <a:ext uri="{0D108BD9-81ED-4DB2-BD59-A6C34878D82A}">
                    <a16:rowId xmlns="" xmlns:a16="http://schemas.microsoft.com/office/drawing/2014/main" val="10002"/>
                  </a:ext>
                </a:extLst>
              </a:tr>
              <a:tr h="1082673">
                <a:tc>
                  <a:txBody>
                    <a:bodyPr/>
                    <a:lstStyle/>
                    <a:p>
                      <a:pPr marL="0" indent="0" algn="ctr">
                        <a:spcAft>
                          <a:spcPts val="0"/>
                        </a:spcAft>
                      </a:pPr>
                      <a:r>
                        <a:rPr lang="es-ES" sz="1600" u="sng" dirty="0">
                          <a:effectLst/>
                        </a:rPr>
                        <a:t>Un mínimo de 2 meses en operación </a:t>
                      </a:r>
                      <a:r>
                        <a:rPr lang="es-ES" sz="1600" dirty="0">
                          <a:effectLst/>
                        </a:rPr>
                        <a:t>de forma ininterrumpida en su punto nominal en condiciones reales</a:t>
                      </a:r>
                      <a:endParaRPr lang="es-ES" sz="1600" dirty="0">
                        <a:effectLst/>
                        <a:latin typeface="Carlito"/>
                        <a:ea typeface="Carlito"/>
                        <a:cs typeface="Carlito"/>
                      </a:endParaRPr>
                    </a:p>
                  </a:txBody>
                  <a:tcPr marL="68580" marR="68580" marT="0" marB="0"/>
                </a:tc>
                <a:tc>
                  <a:txBody>
                    <a:bodyPr/>
                    <a:lstStyle/>
                    <a:p>
                      <a:pPr marL="0" indent="0" algn="ctr">
                        <a:spcAft>
                          <a:spcPts val="0"/>
                        </a:spcAft>
                      </a:pPr>
                      <a:r>
                        <a:rPr lang="es-ES" sz="1600" dirty="0">
                          <a:effectLst/>
                        </a:rPr>
                        <a:t>Alcanzar los requisitos funcionales de índole técnico tras los meses de operación, no aparecen fallos funcionales y no se ve reducida la eficiencia prevista</a:t>
                      </a:r>
                      <a:endParaRPr lang="es-ES" sz="1600" dirty="0">
                        <a:effectLst/>
                        <a:latin typeface="Carlito"/>
                        <a:ea typeface="Carlito"/>
                        <a:cs typeface="Carlito"/>
                      </a:endParaRPr>
                    </a:p>
                  </a:txBody>
                  <a:tcPr marL="68580" marR="68580" marT="0" marB="0"/>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070487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 xmlns:a16="http://schemas.microsoft.com/office/drawing/2014/main" id="{73CBD357-2479-4ABD-B712-8CC85E6D11DF}"/>
              </a:ext>
            </a:extLst>
          </p:cNvPr>
          <p:cNvSpPr>
            <a:spLocks noGrp="1"/>
          </p:cNvSpPr>
          <p:nvPr>
            <p:ph type="title"/>
          </p:nvPr>
        </p:nvSpPr>
        <p:spPr>
          <a:xfrm>
            <a:off x="162273" y="122690"/>
            <a:ext cx="6663070" cy="527447"/>
          </a:xfrm>
        </p:spPr>
        <p:txBody>
          <a:bodyPr/>
          <a:lstStyle/>
          <a:p>
            <a:pPr algn="l">
              <a:defRPr/>
            </a:pPr>
            <a:r>
              <a:rPr lang="es-ES" sz="3000" b="1" dirty="0">
                <a:solidFill>
                  <a:srgbClr val="F79646">
                    <a:lumMod val="75000"/>
                  </a:srgbClr>
                </a:solidFill>
                <a:ea typeface="+mn-ea"/>
                <a:cs typeface="Arial" panose="020B0604020202020204" pitchFamily="34" charset="0"/>
              </a:rPr>
              <a:t>Verificación pre-operacional</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36302" t="60120" r="33067" b="22514"/>
          <a:stretch>
            <a:fillRect/>
          </a:stretch>
        </p:blipFill>
        <p:spPr bwMode="auto">
          <a:xfrm>
            <a:off x="5910942" y="0"/>
            <a:ext cx="3233057" cy="1030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1"/>
          <p:cNvSpPr>
            <a:spLocks noChangeArrowheads="1"/>
          </p:cNvSpPr>
          <p:nvPr/>
        </p:nvSpPr>
        <p:spPr bwMode="auto">
          <a:xfrm>
            <a:off x="380955" y="664174"/>
            <a:ext cx="838209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s-ES" altLang="es-ES" dirty="0">
                <a:ea typeface="Carlito"/>
                <a:cs typeface="Carlito"/>
              </a:rPr>
              <a:t>Pruebas sobre el prototipo integrado:</a:t>
            </a:r>
            <a:endParaRPr kumimoji="0" lang="es-ES" altLang="es-ES" b="0" i="0" u="none" strike="noStrike" cap="none" normalizeH="0" baseline="0" dirty="0">
              <a:ln>
                <a:noFill/>
              </a:ln>
              <a:solidFill>
                <a:schemeClr val="tx1"/>
              </a:solidFill>
              <a:effectLst/>
              <a:ea typeface="Carlito"/>
              <a:cs typeface="Carlito"/>
            </a:endParaRPr>
          </a:p>
          <a:p>
            <a:pPr marL="0" marR="0" lvl="0" indent="0" algn="just" defTabSz="914400" rtl="0" eaLnBrk="0" fontAlgn="base" latinLnBrk="0" hangingPunct="0">
              <a:lnSpc>
                <a:spcPct val="100000"/>
              </a:lnSpc>
              <a:spcBef>
                <a:spcPct val="0"/>
              </a:spcBef>
              <a:spcAft>
                <a:spcPct val="0"/>
              </a:spcAft>
              <a:buClrTx/>
              <a:buSzTx/>
              <a:tabLst/>
            </a:pPr>
            <a:endParaRPr kumimoji="0" lang="es-ES" altLang="es-ES" b="0" i="0" u="none" strike="noStrike" cap="none" normalizeH="0" baseline="0" dirty="0">
              <a:ln>
                <a:noFill/>
              </a:ln>
              <a:solidFill>
                <a:schemeClr val="tx1"/>
              </a:solidFill>
              <a:effectLst/>
            </a:endParaRPr>
          </a:p>
        </p:txBody>
      </p:sp>
      <p:graphicFrame>
        <p:nvGraphicFramePr>
          <p:cNvPr id="2" name="Tabla 1"/>
          <p:cNvGraphicFramePr>
            <a:graphicFrameLocks noGrp="1"/>
          </p:cNvGraphicFramePr>
          <p:nvPr>
            <p:extLst>
              <p:ext uri="{D42A27DB-BD31-4B8C-83A1-F6EECF244321}">
                <p14:modId xmlns:p14="http://schemas.microsoft.com/office/powerpoint/2010/main" val="157403102"/>
              </p:ext>
            </p:extLst>
          </p:nvPr>
        </p:nvGraphicFramePr>
        <p:xfrm>
          <a:off x="478971" y="1099449"/>
          <a:ext cx="8490901" cy="1045031"/>
        </p:xfrm>
        <a:graphic>
          <a:graphicData uri="http://schemas.openxmlformats.org/drawingml/2006/table">
            <a:tbl>
              <a:tblPr firstRow="1" firstCol="1" bandRow="1">
                <a:tableStyleId>{5C22544A-7EE6-4342-B048-85BDC9FD1C3A}</a:tableStyleId>
              </a:tblPr>
              <a:tblGrid>
                <a:gridCol w="4247219">
                  <a:extLst>
                    <a:ext uri="{9D8B030D-6E8A-4147-A177-3AD203B41FA5}">
                      <a16:colId xmlns="" xmlns:a16="http://schemas.microsoft.com/office/drawing/2014/main" val="20000"/>
                    </a:ext>
                  </a:extLst>
                </a:gridCol>
                <a:gridCol w="4243682">
                  <a:extLst>
                    <a:ext uri="{9D8B030D-6E8A-4147-A177-3AD203B41FA5}">
                      <a16:colId xmlns="" xmlns:a16="http://schemas.microsoft.com/office/drawing/2014/main" val="20001"/>
                    </a:ext>
                  </a:extLst>
                </a:gridCol>
              </a:tblGrid>
              <a:tr h="202940">
                <a:tc>
                  <a:txBody>
                    <a:bodyPr/>
                    <a:lstStyle/>
                    <a:p>
                      <a:pPr marL="0" indent="0" algn="ctr">
                        <a:spcAft>
                          <a:spcPts val="0"/>
                        </a:spcAft>
                      </a:pPr>
                      <a:r>
                        <a:rPr lang="es-ES" sz="1600" dirty="0">
                          <a:effectLst/>
                        </a:rPr>
                        <a:t>PRUEBA</a:t>
                      </a:r>
                      <a:endParaRPr lang="es-ES" sz="1600" dirty="0">
                        <a:effectLst/>
                        <a:latin typeface="Carlito"/>
                        <a:ea typeface="Carlito"/>
                        <a:cs typeface="Carlito"/>
                      </a:endParaRPr>
                    </a:p>
                  </a:txBody>
                  <a:tcPr marL="68580" marR="68580" marT="0" marB="0"/>
                </a:tc>
                <a:tc>
                  <a:txBody>
                    <a:bodyPr/>
                    <a:lstStyle/>
                    <a:p>
                      <a:pPr marL="0" indent="0" algn="ctr">
                        <a:spcAft>
                          <a:spcPts val="0"/>
                        </a:spcAft>
                      </a:pPr>
                      <a:r>
                        <a:rPr lang="es-ES" sz="1600" dirty="0">
                          <a:effectLst/>
                        </a:rPr>
                        <a:t>RESULTADO ESPERADO</a:t>
                      </a:r>
                      <a:endParaRPr lang="es-ES" sz="1600" dirty="0">
                        <a:effectLst/>
                        <a:latin typeface="Carlito"/>
                        <a:ea typeface="Carlito"/>
                        <a:cs typeface="Carlito"/>
                      </a:endParaRPr>
                    </a:p>
                  </a:txBody>
                  <a:tcPr marL="68580" marR="68580" marT="0" marB="0"/>
                </a:tc>
                <a:extLst>
                  <a:ext uri="{0D108BD9-81ED-4DB2-BD59-A6C34878D82A}">
                    <a16:rowId xmlns="" xmlns:a16="http://schemas.microsoft.com/office/drawing/2014/main" val="10000"/>
                  </a:ext>
                </a:extLst>
              </a:tr>
              <a:tr h="801191">
                <a:tc>
                  <a:txBody>
                    <a:bodyPr/>
                    <a:lstStyle/>
                    <a:p>
                      <a:pPr marL="0" indent="0" algn="ctr">
                        <a:spcAft>
                          <a:spcPts val="0"/>
                        </a:spcAft>
                      </a:pPr>
                      <a:r>
                        <a:rPr lang="es-ES" sz="1600" dirty="0">
                          <a:effectLst/>
                        </a:rPr>
                        <a:t>Someter al proceso a la operación en su punto de mínima eficiencia</a:t>
                      </a:r>
                      <a:endParaRPr lang="es-ES" sz="1600" dirty="0">
                        <a:effectLst/>
                        <a:latin typeface="Carlito"/>
                        <a:ea typeface="Carlito"/>
                        <a:cs typeface="Carlito"/>
                      </a:endParaRPr>
                    </a:p>
                  </a:txBody>
                  <a:tcPr marL="68580" marR="68580" marT="0" marB="0"/>
                </a:tc>
                <a:tc>
                  <a:txBody>
                    <a:bodyPr/>
                    <a:lstStyle/>
                    <a:p>
                      <a:pPr marL="0" indent="0" algn="ctr">
                        <a:spcAft>
                          <a:spcPts val="0"/>
                        </a:spcAft>
                      </a:pPr>
                      <a:r>
                        <a:rPr lang="es-ES" sz="1600" dirty="0">
                          <a:effectLst/>
                        </a:rPr>
                        <a:t>Conocer la pérdida de eficiencia del proceso sometido a la peor condición de operación esperado</a:t>
                      </a:r>
                      <a:endParaRPr lang="es-ES" sz="1600" dirty="0">
                        <a:effectLst/>
                        <a:latin typeface="Carlito"/>
                        <a:ea typeface="Carlito"/>
                        <a:cs typeface="Carlito"/>
                      </a:endParaRPr>
                    </a:p>
                  </a:txBody>
                  <a:tcPr marL="68580" marR="68580" marT="0" marB="0"/>
                </a:tc>
                <a:extLst>
                  <a:ext uri="{0D108BD9-81ED-4DB2-BD59-A6C34878D82A}">
                    <a16:rowId xmlns="" xmlns:a16="http://schemas.microsoft.com/office/drawing/2014/main" val="10001"/>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729084700"/>
              </p:ext>
            </p:extLst>
          </p:nvPr>
        </p:nvGraphicFramePr>
        <p:xfrm>
          <a:off x="489857" y="2133594"/>
          <a:ext cx="8490858" cy="2194560"/>
        </p:xfrm>
        <a:graphic>
          <a:graphicData uri="http://schemas.openxmlformats.org/drawingml/2006/table">
            <a:tbl>
              <a:tblPr firstRow="1" firstCol="1" bandRow="1">
                <a:tableStyleId>{5C22544A-7EE6-4342-B048-85BDC9FD1C3A}</a:tableStyleId>
              </a:tblPr>
              <a:tblGrid>
                <a:gridCol w="4234543">
                  <a:extLst>
                    <a:ext uri="{9D8B030D-6E8A-4147-A177-3AD203B41FA5}">
                      <a16:colId xmlns="" xmlns:a16="http://schemas.microsoft.com/office/drawing/2014/main" val="20000"/>
                    </a:ext>
                  </a:extLst>
                </a:gridCol>
                <a:gridCol w="4256315">
                  <a:extLst>
                    <a:ext uri="{9D8B030D-6E8A-4147-A177-3AD203B41FA5}">
                      <a16:colId xmlns="" xmlns:a16="http://schemas.microsoft.com/office/drawing/2014/main" val="20001"/>
                    </a:ext>
                  </a:extLst>
                </a:gridCol>
              </a:tblGrid>
              <a:tr h="0">
                <a:tc>
                  <a:txBody>
                    <a:bodyPr/>
                    <a:lstStyle/>
                    <a:p>
                      <a:pPr marL="0" indent="0" algn="ctr">
                        <a:spcAft>
                          <a:spcPts val="0"/>
                        </a:spcAft>
                      </a:pPr>
                      <a:r>
                        <a:rPr lang="es-ES" sz="1600" dirty="0">
                          <a:effectLst/>
                        </a:rPr>
                        <a:t>Someter al prototipo a una parada imprevista</a:t>
                      </a:r>
                      <a:endParaRPr lang="es-ES" sz="1600" dirty="0">
                        <a:effectLst/>
                        <a:latin typeface="Carlito"/>
                        <a:ea typeface="Carlito"/>
                        <a:cs typeface="Carlito"/>
                      </a:endParaRPr>
                    </a:p>
                  </a:txBody>
                  <a:tcPr marL="68580" marR="68580" marT="0" marB="0"/>
                </a:tc>
                <a:tc>
                  <a:txBody>
                    <a:bodyPr/>
                    <a:lstStyle/>
                    <a:p>
                      <a:pPr marL="271463" indent="-1588" algn="ctr">
                        <a:spcAft>
                          <a:spcPts val="0"/>
                        </a:spcAft>
                      </a:pPr>
                      <a:r>
                        <a:rPr lang="es-ES" sz="1600" b="0" dirty="0">
                          <a:solidFill>
                            <a:sysClr val="windowText" lastClr="000000"/>
                          </a:solidFill>
                          <a:effectLst/>
                        </a:rPr>
                        <a:t>Se produce una parada del prototipo de forma controlada y se sitúa en condición de espera operacional hasta un próximo arranque</a:t>
                      </a:r>
                      <a:endParaRPr lang="es-ES" sz="1600" b="0" dirty="0">
                        <a:solidFill>
                          <a:sysClr val="windowText" lastClr="000000"/>
                        </a:solidFill>
                        <a:effectLst/>
                        <a:latin typeface="Carlito"/>
                        <a:ea typeface="Carlito"/>
                        <a:cs typeface="Carlito"/>
                      </a:endParaRPr>
                    </a:p>
                  </a:txBody>
                  <a:tcPr marL="68580" marR="68580" marT="0" marB="0">
                    <a:solidFill>
                      <a:schemeClr val="tx2">
                        <a:lumMod val="20000"/>
                        <a:lumOff val="80000"/>
                      </a:schemeClr>
                    </a:solidFill>
                  </a:tcPr>
                </a:tc>
                <a:extLst>
                  <a:ext uri="{0D108BD9-81ED-4DB2-BD59-A6C34878D82A}">
                    <a16:rowId xmlns="" xmlns:a16="http://schemas.microsoft.com/office/drawing/2014/main" val="10000"/>
                  </a:ext>
                </a:extLst>
              </a:tr>
              <a:tr h="0">
                <a:tc>
                  <a:txBody>
                    <a:bodyPr/>
                    <a:lstStyle/>
                    <a:p>
                      <a:pPr marL="0" indent="0" algn="ctr">
                        <a:spcAft>
                          <a:spcPts val="0"/>
                        </a:spcAft>
                      </a:pPr>
                      <a:r>
                        <a:rPr lang="es-ES" sz="1600" dirty="0">
                          <a:effectLst/>
                        </a:rPr>
                        <a:t>Someter al prototipo a fallos operacionales (de forma controlada)</a:t>
                      </a:r>
                      <a:endParaRPr lang="es-ES" sz="1600" dirty="0">
                        <a:effectLst/>
                        <a:latin typeface="Carlito"/>
                        <a:ea typeface="Carlito"/>
                        <a:cs typeface="Carlito"/>
                      </a:endParaRPr>
                    </a:p>
                  </a:txBody>
                  <a:tcPr marL="68580" marR="68580" marT="0" marB="0"/>
                </a:tc>
                <a:tc>
                  <a:txBody>
                    <a:bodyPr/>
                    <a:lstStyle/>
                    <a:p>
                      <a:pPr marL="271463" indent="0" algn="ctr">
                        <a:spcAft>
                          <a:spcPts val="0"/>
                        </a:spcAft>
                      </a:pPr>
                      <a:r>
                        <a:rPr lang="es-ES" sz="1600" dirty="0">
                          <a:effectLst/>
                        </a:rPr>
                        <a:t>Actúa el sistema de control, se produce una parada del prototipo de forma controlada y se sitúa en condición de espera operacional hasta un próximo arranque</a:t>
                      </a:r>
                      <a:endParaRPr lang="es-ES" sz="1600" dirty="0">
                        <a:effectLst/>
                        <a:latin typeface="Carlito"/>
                        <a:ea typeface="Carlito"/>
                        <a:cs typeface="Carlito"/>
                      </a:endParaRPr>
                    </a:p>
                  </a:txBody>
                  <a:tcPr marL="68580" marR="68580" marT="0" marB="0"/>
                </a:tc>
                <a:extLst>
                  <a:ext uri="{0D108BD9-81ED-4DB2-BD59-A6C34878D82A}">
                    <a16:rowId xmlns="" xmlns:a16="http://schemas.microsoft.com/office/drawing/2014/main" val="10001"/>
                  </a:ext>
                </a:extLst>
              </a:tr>
              <a:tr h="0">
                <a:tc>
                  <a:txBody>
                    <a:bodyPr/>
                    <a:lstStyle/>
                    <a:p>
                      <a:pPr marL="0" indent="0" algn="ctr">
                        <a:spcAft>
                          <a:spcPts val="0"/>
                        </a:spcAft>
                      </a:pPr>
                      <a:r>
                        <a:rPr lang="es-ES_tradnl" sz="1600" dirty="0">
                          <a:effectLst/>
                        </a:rPr>
                        <a:t>Forzar varias limpiezas (físicas- químicas) del prototipo</a:t>
                      </a:r>
                      <a:endParaRPr lang="es-ES" sz="1600" dirty="0">
                        <a:effectLst/>
                        <a:latin typeface="Carlito"/>
                        <a:ea typeface="Carlito"/>
                        <a:cs typeface="Carlito"/>
                      </a:endParaRPr>
                    </a:p>
                  </a:txBody>
                  <a:tcPr marL="68580" marR="68580" marT="0" marB="0"/>
                </a:tc>
                <a:tc>
                  <a:txBody>
                    <a:bodyPr/>
                    <a:lstStyle/>
                    <a:p>
                      <a:pPr marL="271463" indent="0" algn="ctr">
                        <a:spcAft>
                          <a:spcPts val="0"/>
                        </a:spcAft>
                      </a:pPr>
                      <a:r>
                        <a:rPr lang="es-ES" sz="1600" dirty="0">
                          <a:effectLst/>
                        </a:rPr>
                        <a:t>No decae el rendimiento del proceso de forma significativa tras realizar tareas de limpiezas</a:t>
                      </a:r>
                      <a:endParaRPr lang="es-ES" sz="1600" dirty="0">
                        <a:effectLst/>
                        <a:latin typeface="Carlito"/>
                        <a:ea typeface="Carlito"/>
                        <a:cs typeface="Carlito"/>
                      </a:endParaRPr>
                    </a:p>
                  </a:txBody>
                  <a:tcPr marL="68580" marR="68580" marT="0" marB="0"/>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7405793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57562372-4416-4868-BBC7-2D92EEEE84E7}"/>
              </a:ext>
            </a:extLst>
          </p:cNvPr>
          <p:cNvSpPr>
            <a:spLocks noGrp="1"/>
          </p:cNvSpPr>
          <p:nvPr>
            <p:ph type="title"/>
          </p:nvPr>
        </p:nvSpPr>
        <p:spPr>
          <a:xfrm>
            <a:off x="1485900" y="534465"/>
            <a:ext cx="6172200" cy="857250"/>
          </a:xfrm>
        </p:spPr>
        <p:txBody>
          <a:bodyPr/>
          <a:lstStyle/>
          <a:p>
            <a:pPr>
              <a:defRPr/>
            </a:pPr>
            <a:r>
              <a:rPr lang="es-ES" b="1" dirty="0">
                <a:solidFill>
                  <a:srgbClr val="F79646">
                    <a:lumMod val="75000"/>
                  </a:srgbClr>
                </a:solidFill>
                <a:ea typeface="+mn-ea"/>
                <a:cs typeface="Arial" panose="020B0604020202020204" pitchFamily="34" charset="0"/>
              </a:rPr>
              <a:t>Gracias por su atención</a:t>
            </a:r>
            <a:endParaRPr lang="es-ES" dirty="0"/>
          </a:p>
        </p:txBody>
      </p:sp>
      <p:pic>
        <p:nvPicPr>
          <p:cNvPr id="35846" name="Imagen 4">
            <a:hlinkClick r:id="rId2"/>
            <a:extLst>
              <a:ext uri="{FF2B5EF4-FFF2-40B4-BE49-F238E27FC236}">
                <a16:creationId xmlns="" xmlns:a16="http://schemas.microsoft.com/office/drawing/2014/main" id="{D7705A23-EC48-4E29-A9A4-D80F80CA09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9234" y="1791890"/>
            <a:ext cx="1750219"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1 Subtítulo">
            <a:extLst>
              <a:ext uri="{FF2B5EF4-FFF2-40B4-BE49-F238E27FC236}">
                <a16:creationId xmlns="" xmlns:a16="http://schemas.microsoft.com/office/drawing/2014/main" id="{7EB628D9-9E60-4B75-ADBC-C6C58E8D2A22}"/>
              </a:ext>
            </a:extLst>
          </p:cNvPr>
          <p:cNvSpPr txBox="1">
            <a:spLocks noChangeArrowheads="1"/>
          </p:cNvSpPr>
          <p:nvPr/>
        </p:nvSpPr>
        <p:spPr bwMode="auto">
          <a:xfrm>
            <a:off x="769942" y="3086266"/>
            <a:ext cx="4639292" cy="977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es-ES" altLang="es-ES" sz="2400" dirty="0"/>
              <a:t>Consultas: </a:t>
            </a:r>
            <a:r>
              <a:rPr lang="es-ES" altLang="es-ES" sz="2400" dirty="0">
                <a:hlinkClick r:id="rId4"/>
              </a:rPr>
              <a:t>contratación.cpi@cdti.es</a:t>
            </a:r>
            <a:r>
              <a:rPr lang="es-ES" altLang="es-ES" sz="2400" dirty="0"/>
              <a:t> </a:t>
            </a:r>
          </a:p>
        </p:txBody>
      </p:sp>
      <p:sp>
        <p:nvSpPr>
          <p:cNvPr id="7" name="1 Subtítulo">
            <a:extLst>
              <a:ext uri="{FF2B5EF4-FFF2-40B4-BE49-F238E27FC236}">
                <a16:creationId xmlns="" xmlns:a16="http://schemas.microsoft.com/office/drawing/2014/main" id="{5FB49775-6E2C-4EE5-A003-19390A02E498}"/>
              </a:ext>
            </a:extLst>
          </p:cNvPr>
          <p:cNvSpPr txBox="1">
            <a:spLocks noChangeArrowheads="1"/>
          </p:cNvSpPr>
          <p:nvPr/>
        </p:nvSpPr>
        <p:spPr bwMode="auto">
          <a:xfrm>
            <a:off x="5486400" y="3156860"/>
            <a:ext cx="3530851" cy="8002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es-ES" altLang="es-ES" sz="1600" dirty="0"/>
              <a:t>Esta presentación se podrá encontrar en:</a:t>
            </a:r>
          </a:p>
          <a:p>
            <a:pPr>
              <a:spcBef>
                <a:spcPct val="0"/>
              </a:spcBef>
              <a:buFontTx/>
              <a:buChar char="-"/>
            </a:pPr>
            <a:r>
              <a:rPr lang="es-ES" altLang="es-ES" sz="1600" dirty="0"/>
              <a:t>PLACSP </a:t>
            </a:r>
          </a:p>
          <a:p>
            <a:pPr>
              <a:spcBef>
                <a:spcPct val="0"/>
              </a:spcBef>
              <a:buFontTx/>
              <a:buChar char="-"/>
            </a:pPr>
            <a:r>
              <a:rPr lang="es-ES" altLang="es-ES" sz="1600" dirty="0"/>
              <a:t>Web CDTI </a:t>
            </a:r>
            <a:r>
              <a:rPr lang="es-ES" sz="1600" dirty="0"/>
              <a:t> </a:t>
            </a:r>
            <a:endParaRPr lang="es-ES" altLang="es-ES" sz="1600"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9588" y="1608534"/>
            <a:ext cx="11715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414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 xmlns:a16="http://schemas.microsoft.com/office/drawing/2014/main" id="{73CBD357-2479-4ABD-B712-8CC85E6D11DF}"/>
              </a:ext>
            </a:extLst>
          </p:cNvPr>
          <p:cNvSpPr>
            <a:spLocks noGrp="1"/>
          </p:cNvSpPr>
          <p:nvPr>
            <p:ph type="title"/>
          </p:nvPr>
        </p:nvSpPr>
        <p:spPr>
          <a:xfrm>
            <a:off x="162273" y="122690"/>
            <a:ext cx="6663070" cy="527447"/>
          </a:xfrm>
        </p:spPr>
        <p:txBody>
          <a:bodyPr/>
          <a:lstStyle/>
          <a:p>
            <a:pPr algn="l">
              <a:defRPr/>
            </a:pPr>
            <a:r>
              <a:rPr lang="es-ES" sz="3000" b="1" dirty="0">
                <a:solidFill>
                  <a:srgbClr val="F79646">
                    <a:lumMod val="75000"/>
                  </a:srgbClr>
                </a:solidFill>
                <a:ea typeface="+mn-ea"/>
                <a:cs typeface="Arial" panose="020B0604020202020204" pitchFamily="34" charset="0"/>
              </a:rPr>
              <a:t>Introducción</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36302" t="60120" r="33067" b="22514"/>
          <a:stretch>
            <a:fillRect/>
          </a:stretch>
        </p:blipFill>
        <p:spPr bwMode="auto">
          <a:xfrm>
            <a:off x="5910942" y="0"/>
            <a:ext cx="3233057" cy="1030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C:\Grafismo\Desala2.png"/>
          <p:cNvPicPr>
            <a:picLocks noChangeAspect="1" noChangeArrowheads="1"/>
          </p:cNvPicPr>
          <p:nvPr/>
        </p:nvPicPr>
        <p:blipFill>
          <a:blip r:embed="rId3">
            <a:extLst>
              <a:ext uri="{28A0092B-C50C-407E-A947-70E740481C1C}">
                <a14:useLocalDpi xmlns:a14="http://schemas.microsoft.com/office/drawing/2010/main" val="0"/>
              </a:ext>
            </a:extLst>
          </a:blip>
          <a:srcRect l="3340" r="3337"/>
          <a:stretch>
            <a:fillRect/>
          </a:stretch>
        </p:blipFill>
        <p:spPr bwMode="auto">
          <a:xfrm>
            <a:off x="5516336" y="1030917"/>
            <a:ext cx="3178628" cy="32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6 Diagrama"/>
          <p:cNvGraphicFramePr/>
          <p:nvPr>
            <p:extLst>
              <p:ext uri="{D42A27DB-BD31-4B8C-83A1-F6EECF244321}">
                <p14:modId xmlns:p14="http://schemas.microsoft.com/office/powerpoint/2010/main" val="1036806828"/>
              </p:ext>
            </p:extLst>
          </p:nvPr>
        </p:nvGraphicFramePr>
        <p:xfrm>
          <a:off x="344715" y="357440"/>
          <a:ext cx="3643077" cy="2349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7 Diagrama"/>
          <p:cNvGraphicFramePr/>
          <p:nvPr>
            <p:extLst>
              <p:ext uri="{D42A27DB-BD31-4B8C-83A1-F6EECF244321}">
                <p14:modId xmlns:p14="http://schemas.microsoft.com/office/powerpoint/2010/main" val="233491233"/>
              </p:ext>
            </p:extLst>
          </p:nvPr>
        </p:nvGraphicFramePr>
        <p:xfrm>
          <a:off x="840240" y="2571750"/>
          <a:ext cx="4637151" cy="171611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9" name="Rectangle 2"/>
          <p:cNvSpPr txBox="1">
            <a:spLocks/>
          </p:cNvSpPr>
          <p:nvPr/>
        </p:nvSpPr>
        <p:spPr bwMode="white">
          <a:xfrm>
            <a:off x="1116013" y="269875"/>
            <a:ext cx="5989637" cy="457200"/>
          </a:xfrm>
          <a:prstGeom prst="rect">
            <a:avLst/>
          </a:prstGeom>
          <a:noFill/>
          <a:ln w="9525">
            <a:noFill/>
            <a:miter lim="800000"/>
            <a:headEnd/>
            <a:tailEnd/>
          </a:ln>
          <a:effectLst>
            <a:outerShdw blurRad="25400" dist="38100" dir="2700000" algn="ctr" rotWithShape="0">
              <a:schemeClr val="tx2">
                <a:lumMod val="75000"/>
              </a:schemeClr>
            </a:outerShdw>
          </a:effectLst>
        </p:spPr>
        <p:txBody>
          <a:bodyPr anchor="ctr"/>
          <a:lstStyle/>
          <a:p>
            <a:pPr eaLnBrk="1" hangingPunct="1">
              <a:defRPr/>
            </a:pPr>
            <a:endParaRPr lang="es-ES" sz="2400" b="1" kern="0" dirty="0">
              <a:solidFill>
                <a:schemeClr val="bg1"/>
              </a:solidFill>
              <a:ea typeface="+mj-ea"/>
              <a:cs typeface="+mj-cs"/>
            </a:endParaRPr>
          </a:p>
        </p:txBody>
      </p:sp>
    </p:spTree>
    <p:extLst>
      <p:ext uri="{BB962C8B-B14F-4D97-AF65-F5344CB8AC3E}">
        <p14:creationId xmlns:p14="http://schemas.microsoft.com/office/powerpoint/2010/main" val="3531673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 xmlns:a16="http://schemas.microsoft.com/office/drawing/2014/main" id="{73CBD357-2479-4ABD-B712-8CC85E6D11DF}"/>
              </a:ext>
            </a:extLst>
          </p:cNvPr>
          <p:cNvSpPr>
            <a:spLocks noGrp="1"/>
          </p:cNvSpPr>
          <p:nvPr>
            <p:ph type="title"/>
          </p:nvPr>
        </p:nvSpPr>
        <p:spPr>
          <a:xfrm>
            <a:off x="162273" y="122690"/>
            <a:ext cx="6663070" cy="527447"/>
          </a:xfrm>
        </p:spPr>
        <p:txBody>
          <a:bodyPr/>
          <a:lstStyle/>
          <a:p>
            <a:pPr algn="l">
              <a:defRPr/>
            </a:pPr>
            <a:r>
              <a:rPr lang="es-ES" sz="3000" b="1" dirty="0">
                <a:solidFill>
                  <a:srgbClr val="F79646">
                    <a:lumMod val="75000"/>
                  </a:srgbClr>
                </a:solidFill>
                <a:ea typeface="+mn-ea"/>
                <a:cs typeface="Arial" panose="020B0604020202020204" pitchFamily="34" charset="0"/>
              </a:rPr>
              <a:t>Introducción</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36302" t="60120" r="33067" b="22514"/>
          <a:stretch>
            <a:fillRect/>
          </a:stretch>
        </p:blipFill>
        <p:spPr bwMode="auto">
          <a:xfrm>
            <a:off x="5910942" y="0"/>
            <a:ext cx="3233057" cy="1030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ítulo 1"/>
          <p:cNvSpPr txBox="1">
            <a:spLocks noChangeArrowheads="1"/>
          </p:cNvSpPr>
          <p:nvPr/>
        </p:nvSpPr>
        <p:spPr>
          <a:xfrm>
            <a:off x="457200" y="797153"/>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altLang="en-US" sz="2000" b="1" dirty="0"/>
              <a:t>El Consejo Insular de Agua de Gran Canaria:</a:t>
            </a:r>
          </a:p>
        </p:txBody>
      </p:sp>
      <p:sp>
        <p:nvSpPr>
          <p:cNvPr id="6" name="Marcador de contenido 2"/>
          <p:cNvSpPr txBox="1">
            <a:spLocks noChangeArrowheads="1"/>
          </p:cNvSpPr>
          <p:nvPr/>
        </p:nvSpPr>
        <p:spPr>
          <a:xfrm>
            <a:off x="856342" y="1208999"/>
            <a:ext cx="8229600" cy="250666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altLang="en-US" sz="1800" dirty="0"/>
              <a:t>El CIAGC, explota en la actualidad 4 desalinizadoras de ósmosis inversa de capacidades de producción entre 5.000 y 15.000 m3/d. </a:t>
            </a:r>
          </a:p>
          <a:p>
            <a:endParaRPr lang="es-ES" altLang="en-US" sz="1100" dirty="0"/>
          </a:p>
          <a:p>
            <a:r>
              <a:rPr lang="es-ES" altLang="en-US" sz="1800" dirty="0"/>
              <a:t>Se produce 9,5 Hm3 de agua desalinizada con un consumo de energía de 45,5 </a:t>
            </a:r>
            <a:r>
              <a:rPr lang="es-ES" altLang="en-US" sz="1800" dirty="0" err="1"/>
              <a:t>GWh</a:t>
            </a:r>
            <a:r>
              <a:rPr lang="es-ES" altLang="en-US" sz="1800" dirty="0"/>
              <a:t>/año que en facturación energética anual representa 4,8 millones de euros. </a:t>
            </a:r>
          </a:p>
          <a:p>
            <a:endParaRPr lang="es-ES" altLang="en-US" sz="1200" dirty="0"/>
          </a:p>
          <a:p>
            <a:r>
              <a:rPr lang="es-ES" altLang="en-US" sz="1800" dirty="0"/>
              <a:t>3er ciclo de planificación hidrológica (2021-2027) de la isla recoge como presiones: la </a:t>
            </a:r>
            <a:r>
              <a:rPr lang="es-ES" altLang="en-US" sz="1800" u="sng" dirty="0"/>
              <a:t>dependencia energética de la desalinización</a:t>
            </a:r>
            <a:r>
              <a:rPr lang="es-ES" altLang="en-US" sz="1800" dirty="0"/>
              <a:t>, los efectos del cambio climático, la </a:t>
            </a:r>
            <a:r>
              <a:rPr lang="es-ES" altLang="en-US" sz="1800" u="sng" dirty="0"/>
              <a:t>eficiencia energética </a:t>
            </a:r>
            <a:r>
              <a:rPr lang="es-ES" altLang="en-US" sz="1800" dirty="0"/>
              <a:t>en el proceso, el papel que pueden jugar </a:t>
            </a:r>
            <a:r>
              <a:rPr lang="es-ES" altLang="en-US" sz="1800" u="sng" dirty="0"/>
              <a:t>las energías renovables vinculadas al ciclo industrial del agua</a:t>
            </a:r>
            <a:r>
              <a:rPr lang="es-ES" altLang="en-US" sz="1800" dirty="0"/>
              <a:t>, y, por último, el coste ambiental del </a:t>
            </a:r>
            <a:r>
              <a:rPr lang="es-ES" altLang="en-US" sz="1800" u="sng" dirty="0"/>
              <a:t>vertido de salmuera</a:t>
            </a:r>
            <a:r>
              <a:rPr lang="es-ES" altLang="en-US" sz="1800" dirty="0"/>
              <a:t>. </a:t>
            </a:r>
          </a:p>
          <a:p>
            <a:endParaRPr lang="es-ES" altLang="en-US" sz="1800" dirty="0"/>
          </a:p>
          <a:p>
            <a:endParaRPr lang="es-ES" altLang="en-US" sz="1800" dirty="0"/>
          </a:p>
        </p:txBody>
      </p:sp>
    </p:spTree>
    <p:extLst>
      <p:ext uri="{BB962C8B-B14F-4D97-AF65-F5344CB8AC3E}">
        <p14:creationId xmlns:p14="http://schemas.microsoft.com/office/powerpoint/2010/main" val="2777263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 xmlns:a16="http://schemas.microsoft.com/office/drawing/2014/main" id="{73CBD357-2479-4ABD-B712-8CC85E6D11DF}"/>
              </a:ext>
            </a:extLst>
          </p:cNvPr>
          <p:cNvSpPr>
            <a:spLocks noGrp="1"/>
          </p:cNvSpPr>
          <p:nvPr>
            <p:ph type="title"/>
          </p:nvPr>
        </p:nvSpPr>
        <p:spPr>
          <a:xfrm>
            <a:off x="162273" y="122690"/>
            <a:ext cx="6663070" cy="527447"/>
          </a:xfrm>
        </p:spPr>
        <p:txBody>
          <a:bodyPr/>
          <a:lstStyle/>
          <a:p>
            <a:pPr algn="l">
              <a:defRPr/>
            </a:pPr>
            <a:r>
              <a:rPr lang="es-ES" sz="3000" b="1" dirty="0">
                <a:solidFill>
                  <a:srgbClr val="F79646">
                    <a:lumMod val="75000"/>
                  </a:srgbClr>
                </a:solidFill>
                <a:ea typeface="+mn-ea"/>
                <a:cs typeface="Arial" panose="020B0604020202020204" pitchFamily="34" charset="0"/>
              </a:rPr>
              <a:t>Introducción</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36302" t="60120" r="33067" b="22514"/>
          <a:stretch>
            <a:fillRect/>
          </a:stretch>
        </p:blipFill>
        <p:spPr bwMode="auto">
          <a:xfrm>
            <a:off x="5910942" y="0"/>
            <a:ext cx="3233057" cy="1030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ítulo 1"/>
          <p:cNvSpPr txBox="1">
            <a:spLocks noChangeArrowheads="1"/>
          </p:cNvSpPr>
          <p:nvPr/>
        </p:nvSpPr>
        <p:spPr>
          <a:xfrm>
            <a:off x="457200" y="105840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altLang="en-US" sz="2000" b="1" dirty="0"/>
              <a:t>Se plantea un reto en desalación que de valor añadido de cara a la innovación en Gran Canaria, gracias a:</a:t>
            </a:r>
          </a:p>
        </p:txBody>
      </p:sp>
      <p:sp>
        <p:nvSpPr>
          <p:cNvPr id="6" name="Marcador de contenido 2"/>
          <p:cNvSpPr txBox="1">
            <a:spLocks noChangeArrowheads="1"/>
          </p:cNvSpPr>
          <p:nvPr/>
        </p:nvSpPr>
        <p:spPr>
          <a:xfrm>
            <a:off x="1074056" y="1891166"/>
            <a:ext cx="8229600" cy="250666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altLang="en-US" sz="1800" dirty="0"/>
              <a:t>Se cuenta con instalaciones de desalación eficientes a pleno rendimiento.</a:t>
            </a:r>
          </a:p>
          <a:p>
            <a:r>
              <a:rPr lang="es-ES" altLang="en-US" sz="1800" dirty="0"/>
              <a:t>Demanda de agua desalada con infraestructuras operativas</a:t>
            </a:r>
            <a:r>
              <a:rPr lang="es-ES" altLang="en-US" sz="1800" dirty="0">
                <a:sym typeface="Wingdings" panose="05000000000000000000" pitchFamily="2" charset="2"/>
              </a:rPr>
              <a:t> necesidad pública.</a:t>
            </a:r>
          </a:p>
          <a:p>
            <a:r>
              <a:rPr lang="es-ES" altLang="en-US" sz="1800" dirty="0"/>
              <a:t>Profesionales e industria altamente cualificados.</a:t>
            </a:r>
          </a:p>
          <a:p>
            <a:r>
              <a:rPr lang="es-ES" altLang="en-US" sz="1800" dirty="0"/>
              <a:t>Apuesta decidida por el desarrollo tecnológico, la innovación y la eficiencia energética</a:t>
            </a:r>
            <a:r>
              <a:rPr lang="es-ES" altLang="en-US" sz="1800" dirty="0">
                <a:sym typeface="Wingdings" panose="05000000000000000000" pitchFamily="2" charset="2"/>
              </a:rPr>
              <a:t> reto tecnológico.</a:t>
            </a:r>
          </a:p>
          <a:p>
            <a:r>
              <a:rPr lang="es-ES" altLang="en-US" sz="1800" dirty="0">
                <a:sym typeface="Wingdings" panose="05000000000000000000" pitchFamily="2" charset="2"/>
              </a:rPr>
              <a:t>Referencia mundial en cuanto a desalación y gestión del agua.</a:t>
            </a:r>
          </a:p>
          <a:p>
            <a:r>
              <a:rPr lang="es-ES" altLang="en-US" sz="1800" dirty="0">
                <a:sym typeface="Wingdings" panose="05000000000000000000" pitchFamily="2" charset="2"/>
              </a:rPr>
              <a:t>Infraestructura existente para la I+D</a:t>
            </a:r>
            <a:endParaRPr lang="es-ES" altLang="en-US" sz="1800" dirty="0"/>
          </a:p>
        </p:txBody>
      </p:sp>
    </p:spTree>
    <p:extLst>
      <p:ext uri="{BB962C8B-B14F-4D97-AF65-F5344CB8AC3E}">
        <p14:creationId xmlns:p14="http://schemas.microsoft.com/office/powerpoint/2010/main" val="1048667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 xmlns:a16="http://schemas.microsoft.com/office/drawing/2014/main" id="{73CBD357-2479-4ABD-B712-8CC85E6D11DF}"/>
              </a:ext>
            </a:extLst>
          </p:cNvPr>
          <p:cNvSpPr>
            <a:spLocks noGrp="1"/>
          </p:cNvSpPr>
          <p:nvPr>
            <p:ph type="title"/>
          </p:nvPr>
        </p:nvSpPr>
        <p:spPr>
          <a:xfrm>
            <a:off x="162273" y="122690"/>
            <a:ext cx="6663070" cy="527447"/>
          </a:xfrm>
        </p:spPr>
        <p:txBody>
          <a:bodyPr/>
          <a:lstStyle/>
          <a:p>
            <a:pPr algn="l">
              <a:defRPr/>
            </a:pPr>
            <a:r>
              <a:rPr lang="es-ES" sz="3000" b="1" dirty="0">
                <a:solidFill>
                  <a:srgbClr val="F79646">
                    <a:lumMod val="75000"/>
                  </a:srgbClr>
                </a:solidFill>
                <a:ea typeface="+mn-ea"/>
                <a:cs typeface="Arial" panose="020B0604020202020204" pitchFamily="34" charset="0"/>
              </a:rPr>
              <a:t>Requisitos funcionales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36302" t="60120" r="33067" b="22514"/>
          <a:stretch>
            <a:fillRect/>
          </a:stretch>
        </p:blipFill>
        <p:spPr bwMode="auto">
          <a:xfrm>
            <a:off x="5910942" y="0"/>
            <a:ext cx="3233057" cy="1030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ángulo 1"/>
          <p:cNvSpPr/>
          <p:nvPr/>
        </p:nvSpPr>
        <p:spPr>
          <a:xfrm>
            <a:off x="486227" y="1034079"/>
            <a:ext cx="8527143" cy="3662541"/>
          </a:xfrm>
          <a:prstGeom prst="rect">
            <a:avLst/>
          </a:prstGeom>
        </p:spPr>
        <p:txBody>
          <a:bodyPr wrap="square">
            <a:spAutoFit/>
          </a:bodyPr>
          <a:lstStyle/>
          <a:p>
            <a:r>
              <a:rPr lang="es-ES" dirty="0">
                <a:latin typeface="Century Gothic" panose="020B0502020202020204" pitchFamily="34" charset="0"/>
                <a:ea typeface="Carlito"/>
                <a:cs typeface="Carlito"/>
              </a:rPr>
              <a:t>RETO: DESARROLLO DE SOLUCIONES </a:t>
            </a:r>
            <a:r>
              <a:rPr lang="es-ES" b="1" dirty="0">
                <a:latin typeface="Century Gothic" panose="020B0502020202020204" pitchFamily="34" charset="0"/>
                <a:ea typeface="Carlito"/>
                <a:cs typeface="Carlito"/>
              </a:rPr>
              <a:t>EN EL ÁMBITO DE LA DESALINIZACIÓN DE AGUA DE MAR, </a:t>
            </a:r>
            <a:r>
              <a:rPr lang="es-ES" dirty="0">
                <a:latin typeface="Century Gothic" panose="020B0502020202020204" pitchFamily="34" charset="0"/>
                <a:ea typeface="Carlito"/>
                <a:cs typeface="Carlito"/>
              </a:rPr>
              <a:t>QUE: </a:t>
            </a:r>
          </a:p>
          <a:p>
            <a:endParaRPr lang="es-ES" dirty="0">
              <a:latin typeface="Century Gothic" panose="020B0502020202020204" pitchFamily="34" charset="0"/>
            </a:endParaRPr>
          </a:p>
          <a:p>
            <a:pPr marL="742950" lvl="1" indent="-285750">
              <a:buFont typeface="Arial" panose="020B0604020202020204" pitchFamily="34" charset="0"/>
              <a:buChar char="•"/>
            </a:pPr>
            <a:r>
              <a:rPr lang="es-ES" sz="1600" dirty="0"/>
              <a:t>RF1: Maximice la eficiencia energética del proceso y lograr bajar de forma satisfactoria de los 1,7 </a:t>
            </a:r>
            <a:r>
              <a:rPr lang="es-ES" sz="1600" dirty="0" err="1"/>
              <a:t>kWh</a:t>
            </a:r>
            <a:r>
              <a:rPr lang="es-ES" sz="1600" dirty="0"/>
              <a:t>/m3 exclusivamente en el proceso de desalinización de agua de mar a escala industrial. </a:t>
            </a:r>
          </a:p>
          <a:p>
            <a:pPr marL="742950" lvl="1" indent="-285750">
              <a:buFont typeface="Arial" panose="020B0604020202020204" pitchFamily="34" charset="0"/>
              <a:buChar char="•"/>
            </a:pPr>
            <a:endParaRPr lang="es-ES" sz="1600" dirty="0"/>
          </a:p>
          <a:p>
            <a:pPr marL="742950" lvl="1" indent="-285750">
              <a:buFont typeface="Arial" panose="020B0604020202020204" pitchFamily="34" charset="0"/>
              <a:buChar char="•"/>
            </a:pPr>
            <a:r>
              <a:rPr lang="es-ES" sz="1600" dirty="0"/>
              <a:t>RF2: Reduzca los impactos ambientales del proceso y conseguir un agua desalinizada de sencilla adecuación al RD 140/2003, mediante un mínimo </a:t>
            </a:r>
            <a:r>
              <a:rPr lang="es-ES" sz="1600" dirty="0" err="1"/>
              <a:t>postratamiento</a:t>
            </a:r>
            <a:r>
              <a:rPr lang="es-ES" sz="1600" dirty="0"/>
              <a:t>.</a:t>
            </a:r>
          </a:p>
          <a:p>
            <a:pPr marL="742950" lvl="1" indent="-285750">
              <a:buFont typeface="Arial" panose="020B0604020202020204" pitchFamily="34" charset="0"/>
              <a:buChar char="•"/>
            </a:pPr>
            <a:endParaRPr lang="es-ES" sz="1600" dirty="0"/>
          </a:p>
          <a:p>
            <a:pPr marL="742950" lvl="1" indent="-285750">
              <a:buFont typeface="Arial" panose="020B0604020202020204" pitchFamily="34" charset="0"/>
              <a:buChar char="•"/>
            </a:pPr>
            <a:r>
              <a:rPr lang="es-ES" sz="1600" dirty="0"/>
              <a:t>RF3: Sea una solución más sostenible en cuánto a los criterios y costes de explotación, racional en cuanto a demanda de superficie/volumen de ocupación y segura en cuánto a su operatividad.</a:t>
            </a:r>
          </a:p>
          <a:p>
            <a:pPr marL="742950" lvl="1" indent="-285750">
              <a:buFont typeface="Arial" panose="020B0604020202020204" pitchFamily="34" charset="0"/>
              <a:buChar char="•"/>
            </a:pPr>
            <a:endParaRPr lang="es-ES" dirty="0"/>
          </a:p>
        </p:txBody>
      </p:sp>
    </p:spTree>
    <p:extLst>
      <p:ext uri="{BB962C8B-B14F-4D97-AF65-F5344CB8AC3E}">
        <p14:creationId xmlns:p14="http://schemas.microsoft.com/office/powerpoint/2010/main" val="780245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 xmlns:a16="http://schemas.microsoft.com/office/drawing/2014/main" id="{73CBD357-2479-4ABD-B712-8CC85E6D11DF}"/>
              </a:ext>
            </a:extLst>
          </p:cNvPr>
          <p:cNvSpPr>
            <a:spLocks noGrp="1"/>
          </p:cNvSpPr>
          <p:nvPr>
            <p:ph type="title"/>
          </p:nvPr>
        </p:nvSpPr>
        <p:spPr>
          <a:xfrm>
            <a:off x="162273" y="122690"/>
            <a:ext cx="6663070" cy="527447"/>
          </a:xfrm>
        </p:spPr>
        <p:txBody>
          <a:bodyPr/>
          <a:lstStyle/>
          <a:p>
            <a:pPr algn="l">
              <a:defRPr/>
            </a:pPr>
            <a:r>
              <a:rPr lang="es-ES" sz="3000" b="1" dirty="0">
                <a:solidFill>
                  <a:srgbClr val="F79646">
                    <a:lumMod val="75000"/>
                  </a:srgbClr>
                </a:solidFill>
                <a:ea typeface="+mn-ea"/>
                <a:cs typeface="Arial" panose="020B0604020202020204" pitchFamily="34" charset="0"/>
              </a:rPr>
              <a:t>Requisitos funcionales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36302" t="60120" r="33067" b="22514"/>
          <a:stretch>
            <a:fillRect/>
          </a:stretch>
        </p:blipFill>
        <p:spPr bwMode="auto">
          <a:xfrm>
            <a:off x="5910942" y="0"/>
            <a:ext cx="3233057" cy="1030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ángulo 4"/>
          <p:cNvSpPr/>
          <p:nvPr/>
        </p:nvSpPr>
        <p:spPr>
          <a:xfrm>
            <a:off x="1277257" y="1744831"/>
            <a:ext cx="7678057" cy="3139321"/>
          </a:xfrm>
          <a:prstGeom prst="rect">
            <a:avLst/>
          </a:prstGeom>
        </p:spPr>
        <p:txBody>
          <a:bodyPr wrap="square">
            <a:spAutoFit/>
          </a:bodyPr>
          <a:lstStyle/>
          <a:p>
            <a:pPr marL="285750" indent="-285750">
              <a:buFont typeface="Arial" panose="020B0604020202020204" pitchFamily="34" charset="0"/>
              <a:buChar char="•"/>
            </a:pPr>
            <a:r>
              <a:rPr lang="es-ES" dirty="0"/>
              <a:t>Valor alcanzable a los </a:t>
            </a:r>
            <a:r>
              <a:rPr lang="es-ES" b="1" dirty="0"/>
              <a:t>10.000 m3/d.</a:t>
            </a:r>
          </a:p>
          <a:p>
            <a:pPr marL="285750" indent="-285750">
              <a:buFont typeface="Arial" panose="020B0604020202020204" pitchFamily="34" charset="0"/>
              <a:buChar char="•"/>
            </a:pPr>
            <a:endParaRPr lang="es-ES" b="1" dirty="0"/>
          </a:p>
          <a:p>
            <a:pPr marL="285750" indent="-285750">
              <a:buFont typeface="Arial" panose="020B0604020202020204" pitchFamily="34" charset="0"/>
              <a:buChar char="•"/>
            </a:pPr>
            <a:r>
              <a:rPr lang="es-ES" dirty="0"/>
              <a:t>Valor medible en la escala del prototipo propuesto</a:t>
            </a:r>
            <a:r>
              <a:rPr lang="es-ES" b="1" dirty="0"/>
              <a:t>. </a:t>
            </a:r>
          </a:p>
          <a:p>
            <a:pPr marL="285750" indent="-285750">
              <a:buFont typeface="Arial" panose="020B0604020202020204" pitchFamily="34" charset="0"/>
              <a:buChar char="•"/>
            </a:pPr>
            <a:endParaRPr lang="es-ES" b="1" dirty="0"/>
          </a:p>
          <a:p>
            <a:pPr marL="285750" indent="-285750">
              <a:buFont typeface="Arial" panose="020B0604020202020204" pitchFamily="34" charset="0"/>
              <a:buChar char="•"/>
            </a:pPr>
            <a:r>
              <a:rPr lang="es-ES" dirty="0"/>
              <a:t>En el caso de desarrollos que sólo necesiten bombeos auxiliares se aplicará el mismo consumo de energía máximo. </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En el caso de procesos térmicos, la  energía térmica requerida no será tenida en cuenta, debiéndose aportar dicha energía mediante fuentes renovables.</a:t>
            </a:r>
          </a:p>
          <a:p>
            <a:pPr marL="285750" indent="-285750">
              <a:buFont typeface="Arial" panose="020B0604020202020204" pitchFamily="34" charset="0"/>
              <a:buChar char="•"/>
            </a:pPr>
            <a:endParaRPr lang="es-ES" b="1" dirty="0"/>
          </a:p>
          <a:p>
            <a:endParaRPr lang="es-ES" dirty="0"/>
          </a:p>
        </p:txBody>
      </p:sp>
      <p:sp>
        <p:nvSpPr>
          <p:cNvPr id="2" name="Rectángulo 1"/>
          <p:cNvSpPr/>
          <p:nvPr/>
        </p:nvSpPr>
        <p:spPr>
          <a:xfrm>
            <a:off x="162273" y="1004198"/>
            <a:ext cx="9112354" cy="646331"/>
          </a:xfrm>
          <a:prstGeom prst="rect">
            <a:avLst/>
          </a:prstGeom>
        </p:spPr>
        <p:txBody>
          <a:bodyPr wrap="square">
            <a:spAutoFit/>
          </a:bodyPr>
          <a:lstStyle/>
          <a:p>
            <a:pPr marL="742950" lvl="1" indent="-285750">
              <a:buFont typeface="Arial" panose="020B0604020202020204" pitchFamily="34" charset="0"/>
              <a:buChar char="•"/>
            </a:pPr>
            <a:r>
              <a:rPr lang="es-ES" dirty="0"/>
              <a:t>RF1: Maximizar la eficiencia energética del proceso y lograr bajar de forma satisfactoria de los</a:t>
            </a:r>
            <a:r>
              <a:rPr lang="es-ES" b="1" dirty="0"/>
              <a:t> 1,7 </a:t>
            </a:r>
            <a:r>
              <a:rPr lang="es-ES" b="1" dirty="0" err="1"/>
              <a:t>kWh</a:t>
            </a:r>
            <a:r>
              <a:rPr lang="es-ES" b="1" dirty="0"/>
              <a:t>/m3 exclusivamente en el proceso de desalinización de agua de mar. </a:t>
            </a:r>
          </a:p>
        </p:txBody>
      </p:sp>
    </p:spTree>
    <p:extLst>
      <p:ext uri="{BB962C8B-B14F-4D97-AF65-F5344CB8AC3E}">
        <p14:creationId xmlns:p14="http://schemas.microsoft.com/office/powerpoint/2010/main" val="684583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 xmlns:a16="http://schemas.microsoft.com/office/drawing/2014/main" id="{73CBD357-2479-4ABD-B712-8CC85E6D11DF}"/>
              </a:ext>
            </a:extLst>
          </p:cNvPr>
          <p:cNvSpPr>
            <a:spLocks noGrp="1"/>
          </p:cNvSpPr>
          <p:nvPr>
            <p:ph type="title"/>
          </p:nvPr>
        </p:nvSpPr>
        <p:spPr>
          <a:xfrm>
            <a:off x="162273" y="122690"/>
            <a:ext cx="6663070" cy="527447"/>
          </a:xfrm>
        </p:spPr>
        <p:txBody>
          <a:bodyPr/>
          <a:lstStyle/>
          <a:p>
            <a:pPr algn="l">
              <a:defRPr/>
            </a:pPr>
            <a:r>
              <a:rPr lang="es-ES" sz="3000" b="1" dirty="0">
                <a:solidFill>
                  <a:srgbClr val="F79646">
                    <a:lumMod val="75000"/>
                  </a:srgbClr>
                </a:solidFill>
                <a:ea typeface="+mn-ea"/>
                <a:cs typeface="Arial" panose="020B0604020202020204" pitchFamily="34" charset="0"/>
              </a:rPr>
              <a:t>Requisitos funcionales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36302" t="60120" r="33067" b="22514"/>
          <a:stretch>
            <a:fillRect/>
          </a:stretch>
        </p:blipFill>
        <p:spPr bwMode="auto">
          <a:xfrm>
            <a:off x="5910942" y="0"/>
            <a:ext cx="3233057" cy="1030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ángulo 4"/>
          <p:cNvSpPr/>
          <p:nvPr/>
        </p:nvSpPr>
        <p:spPr>
          <a:xfrm>
            <a:off x="1277257" y="1715803"/>
            <a:ext cx="7678057" cy="3416320"/>
          </a:xfrm>
          <a:prstGeom prst="rect">
            <a:avLst/>
          </a:prstGeom>
        </p:spPr>
        <p:txBody>
          <a:bodyPr wrap="square">
            <a:spAutoFit/>
          </a:bodyPr>
          <a:lstStyle/>
          <a:p>
            <a:pPr marL="285750" indent="-285750">
              <a:buFont typeface="Arial" panose="020B0604020202020204" pitchFamily="34" charset="0"/>
              <a:buChar char="•"/>
            </a:pPr>
            <a:r>
              <a:rPr lang="es-ES" dirty="0"/>
              <a:t>Total cumplimiento de los requisitos de calidad en agua producto final </a:t>
            </a:r>
            <a:r>
              <a:rPr lang="es-ES" dirty="0" err="1"/>
              <a:t>postratada</a:t>
            </a:r>
            <a:r>
              <a:rPr lang="es-ES" dirty="0"/>
              <a:t> establecidos actualmente en el RD140/2003 - agua post-tratada inferior a los 500 </a:t>
            </a:r>
            <a:r>
              <a:rPr lang="es-ES" dirty="0" err="1"/>
              <a:t>uS</a:t>
            </a:r>
            <a:r>
              <a:rPr lang="es-ES" dirty="0"/>
              <a:t>/cm.</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Reducción o eliminación de los productos químicos a usar en el proceso, ya sea de forma rutinaria como puntual en tareas de limpieza.</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Reducción (o al menos no aumento) del impacto ambiental del vertido de la salmuera (por reducción de volumen – concepto ZLD)</a:t>
            </a:r>
            <a:r>
              <a:rPr lang="es-ES" b="1" dirty="0"/>
              <a:t>. </a:t>
            </a:r>
          </a:p>
          <a:p>
            <a:pPr marL="285750" indent="-285750">
              <a:buFont typeface="Arial" panose="020B0604020202020204" pitchFamily="34" charset="0"/>
              <a:buChar char="•"/>
            </a:pPr>
            <a:endParaRPr lang="es-ES" b="1" dirty="0"/>
          </a:p>
          <a:p>
            <a:pPr marL="285750" indent="-285750">
              <a:buFont typeface="Arial" panose="020B0604020202020204" pitchFamily="34" charset="0"/>
              <a:buChar char="•"/>
            </a:pPr>
            <a:endParaRPr lang="es-ES" b="1" dirty="0"/>
          </a:p>
          <a:p>
            <a:endParaRPr lang="es-ES" dirty="0"/>
          </a:p>
        </p:txBody>
      </p:sp>
      <p:sp>
        <p:nvSpPr>
          <p:cNvPr id="2" name="Rectángulo 1"/>
          <p:cNvSpPr/>
          <p:nvPr/>
        </p:nvSpPr>
        <p:spPr>
          <a:xfrm>
            <a:off x="162273" y="1004198"/>
            <a:ext cx="9112354" cy="646331"/>
          </a:xfrm>
          <a:prstGeom prst="rect">
            <a:avLst/>
          </a:prstGeom>
        </p:spPr>
        <p:txBody>
          <a:bodyPr wrap="square">
            <a:spAutoFit/>
          </a:bodyPr>
          <a:lstStyle/>
          <a:p>
            <a:pPr marL="742950" lvl="1" indent="-285750">
              <a:buFont typeface="Arial" panose="020B0604020202020204" pitchFamily="34" charset="0"/>
              <a:buChar char="•"/>
            </a:pPr>
            <a:r>
              <a:rPr lang="es-ES" dirty="0"/>
              <a:t>RF2: Reducir los impactos ambientales del proceso y conseguir un agua desalinizada de sencilla adecuación al </a:t>
            </a:r>
            <a:r>
              <a:rPr lang="es-ES" b="1" dirty="0"/>
              <a:t>RD 140/2003, mediante un mínimo </a:t>
            </a:r>
            <a:r>
              <a:rPr lang="es-ES" b="1" dirty="0" err="1"/>
              <a:t>postratamiento</a:t>
            </a:r>
            <a:r>
              <a:rPr lang="es-ES" dirty="0"/>
              <a:t>.</a:t>
            </a:r>
          </a:p>
        </p:txBody>
      </p:sp>
    </p:spTree>
    <p:extLst>
      <p:ext uri="{BB962C8B-B14F-4D97-AF65-F5344CB8AC3E}">
        <p14:creationId xmlns:p14="http://schemas.microsoft.com/office/powerpoint/2010/main" val="639523032"/>
      </p:ext>
    </p:extLst>
  </p:cSld>
  <p:clrMapOvr>
    <a:masterClrMapping/>
  </p:clrMapOvr>
</p:sld>
</file>

<file path=ppt/theme/theme1.xml><?xml version="1.0" encoding="utf-8"?>
<a:theme xmlns:a="http://schemas.openxmlformats.org/drawingml/2006/main" name="Presentación CDTI - FEDER 2021 16-9-v022021">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6C787B92E6A36C4A83AD37B196E976C7" ma:contentTypeVersion="1" ma:contentTypeDescription="Crear nuevo documento." ma:contentTypeScope="" ma:versionID="ac495cade020843351edde68c6d1486e">
  <xsd:schema xmlns:xsd="http://www.w3.org/2001/XMLSchema" xmlns:xs="http://www.w3.org/2001/XMLSchema" xmlns:p="http://schemas.microsoft.com/office/2006/metadata/properties" xmlns:ns2="0ac5acf8-4671-45df-bfb8-50e8ab0af5b3" targetNamespace="http://schemas.microsoft.com/office/2006/metadata/properties" ma:root="true" ma:fieldsID="cbb96b6093e53e9ad23063f8206729c0" ns2:_="">
    <xsd:import namespace="0ac5acf8-4671-45df-bfb8-50e8ab0af5b3"/>
    <xsd:element name="properties">
      <xsd:complexType>
        <xsd:sequence>
          <xsd:element name="documentManagement">
            <xsd:complexType>
              <xsd:all>
                <xsd:element ref="ns2:ICDTITipoDocument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c5acf8-4671-45df-bfb8-50e8ab0af5b3" elementFormDefault="qualified">
    <xsd:import namespace="http://schemas.microsoft.com/office/2006/documentManagement/types"/>
    <xsd:import namespace="http://schemas.microsoft.com/office/infopath/2007/PartnerControls"/>
    <xsd:element name="ICDTITipoDocumento" ma:index="8" nillable="true" ma:displayName="ICDTITipoDocumento" ma:default="Logo" ma:format="Dropdown" ma:internalName="ICDTITipoDocumento">
      <xsd:simpleType>
        <xsd:restriction base="dms:Choice">
          <xsd:enumeration value="Logo"/>
          <xsd:enumeration value="Plantilla"/>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CDTITipoDocumento xmlns="0ac5acf8-4671-45df-bfb8-50e8ab0af5b3">Plantilla</ICDTITipoDocumento>
  </documentManagement>
</p:properties>
</file>

<file path=customXml/itemProps1.xml><?xml version="1.0" encoding="utf-8"?>
<ds:datastoreItem xmlns:ds="http://schemas.openxmlformats.org/officeDocument/2006/customXml" ds:itemID="{F37B0837-3CDA-447B-BB13-7735D32A5ED8}">
  <ds:schemaRefs>
    <ds:schemaRef ds:uri="http://schemas.microsoft.com/sharepoint/v3/contenttype/forms"/>
  </ds:schemaRefs>
</ds:datastoreItem>
</file>

<file path=customXml/itemProps2.xml><?xml version="1.0" encoding="utf-8"?>
<ds:datastoreItem xmlns:ds="http://schemas.openxmlformats.org/officeDocument/2006/customXml" ds:itemID="{0E758F4F-B601-4E4A-A956-378777F7EE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c5acf8-4671-45df-bfb8-50e8ab0af5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85C239A-84FB-4256-A64C-CD936F4C99D9}">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0ac5acf8-4671-45df-bfb8-50e8ab0af5b3"/>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3353</TotalTime>
  <Words>2605</Words>
  <Application>Microsoft Office PowerPoint</Application>
  <PresentationFormat>Presentación en pantalla (16:9)</PresentationFormat>
  <Paragraphs>250</Paragraphs>
  <Slides>35</Slides>
  <Notes>0</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Presentación CDTI - FEDER 2021 16-9-v022021</vt:lpstr>
      <vt:lpstr> Principales aspectos técnicos deI pliego  CPP 04/2021 AB (DCCPI/OCPI)                  </vt:lpstr>
      <vt:lpstr>Indice de contenidos</vt:lpstr>
      <vt:lpstr>Introducción</vt:lpstr>
      <vt:lpstr>Introducción</vt:lpstr>
      <vt:lpstr>Introducción</vt:lpstr>
      <vt:lpstr>Introducción</vt:lpstr>
      <vt:lpstr>Requisitos funcionales</vt:lpstr>
      <vt:lpstr>Requisitos funcionales</vt:lpstr>
      <vt:lpstr>Requisitos funcionales</vt:lpstr>
      <vt:lpstr>Requisitos funcionales</vt:lpstr>
      <vt:lpstr>Requisitos funcionales</vt:lpstr>
      <vt:lpstr>Requisitos funcionales</vt:lpstr>
      <vt:lpstr>Requisitos funcionales</vt:lpstr>
      <vt:lpstr>Requisitos funcionales</vt:lpstr>
      <vt:lpstr>Requisitos funcionales</vt:lpstr>
      <vt:lpstr>Requisitos funcionales</vt:lpstr>
      <vt:lpstr>Requisitos de ejecución/entregables</vt:lpstr>
      <vt:lpstr>Requisitos de ejecución/entregables</vt:lpstr>
      <vt:lpstr>Presentación de PowerPoint</vt:lpstr>
      <vt:lpstr>Requisitos de ejecución/entregables</vt:lpstr>
      <vt:lpstr>Requisitos de ejecución/entregables</vt:lpstr>
      <vt:lpstr>Requisitos de ejecución/entregables</vt:lpstr>
      <vt:lpstr>Requisitos de ejecución/entregables</vt:lpstr>
      <vt:lpstr>Requisitos de ejecución/entregables</vt:lpstr>
      <vt:lpstr>Requisitos de ejecución/entregables</vt:lpstr>
      <vt:lpstr>Requisitos de ejecución/entregables</vt:lpstr>
      <vt:lpstr>Requisitos de ejecución/entregables</vt:lpstr>
      <vt:lpstr>Requisitos de ejecución/entregables</vt:lpstr>
      <vt:lpstr>Calendario de ejecución de fases</vt:lpstr>
      <vt:lpstr>Verificación pre-operacional</vt:lpstr>
      <vt:lpstr>Verificación pre-operacional</vt:lpstr>
      <vt:lpstr>Verificación pre-operacional</vt:lpstr>
      <vt:lpstr>Verificación pre-operacional</vt:lpstr>
      <vt:lpstr>Gracias por su atención</vt:lpstr>
      <vt:lpstr>Presentación de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Cristina Lorenzo Fernandez</dc:creator>
  <cp:lastModifiedBy>Miguel Ortiz Pajares</cp:lastModifiedBy>
  <cp:revision>112</cp:revision>
  <dcterms:created xsi:type="dcterms:W3CDTF">2021-04-12T10:47:10Z</dcterms:created>
  <dcterms:modified xsi:type="dcterms:W3CDTF">2021-07-28T15:02:22Z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0x0101006C787B92E6A36C4A83AD37B196E976C7</vt:lpwstr>
  </property>
</Properties>
</file>